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0"/>
  </p:notesMasterIdLst>
  <p:handoutMasterIdLst>
    <p:handoutMasterId r:id="rId21"/>
  </p:handoutMasterIdLst>
  <p:sldIdLst>
    <p:sldId id="358" r:id="rId2"/>
    <p:sldId id="256" r:id="rId3"/>
    <p:sldId id="292" r:id="rId4"/>
    <p:sldId id="350" r:id="rId5"/>
    <p:sldId id="291" r:id="rId6"/>
    <p:sldId id="261" r:id="rId7"/>
    <p:sldId id="303" r:id="rId8"/>
    <p:sldId id="262" r:id="rId9"/>
    <p:sldId id="307" r:id="rId10"/>
    <p:sldId id="331" r:id="rId11"/>
    <p:sldId id="280" r:id="rId12"/>
    <p:sldId id="309" r:id="rId13"/>
    <p:sldId id="320" r:id="rId14"/>
    <p:sldId id="344" r:id="rId15"/>
    <p:sldId id="357" r:id="rId16"/>
    <p:sldId id="325" r:id="rId17"/>
    <p:sldId id="354" r:id="rId18"/>
    <p:sldId id="35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89" autoAdjust="0"/>
    <p:restoredTop sz="93818" autoAdjust="0"/>
  </p:normalViewPr>
  <p:slideViewPr>
    <p:cSldViewPr snapToGrid="0">
      <p:cViewPr varScale="1">
        <p:scale>
          <a:sx n="67" d="100"/>
          <a:sy n="67" d="100"/>
        </p:scale>
        <p:origin x="1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8788"/>
          </a:xfrm>
          <a:prstGeom prst="rect">
            <a:avLst/>
          </a:prstGeom>
        </p:spPr>
        <p:txBody>
          <a:bodyPr vert="horz" lIns="91428" tIns="45714" rIns="91428" bIns="45714"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28" tIns="45714" rIns="91428" bIns="45714" rtlCol="0"/>
          <a:lstStyle>
            <a:lvl1pPr algn="r">
              <a:defRPr sz="1200"/>
            </a:lvl1pPr>
          </a:lstStyle>
          <a:p>
            <a:fld id="{9F0C93BD-ECF6-4587-A195-010AF8582770}" type="datetimeFigureOut">
              <a:rPr lang="en-GB" smtClean="0"/>
              <a:t>28/02/2020</a:t>
            </a:fld>
            <a:endParaRPr lang="en-GB"/>
          </a:p>
        </p:txBody>
      </p:sp>
      <p:sp>
        <p:nvSpPr>
          <p:cNvPr id="4" name="Footer Placeholder 3"/>
          <p:cNvSpPr>
            <a:spLocks noGrp="1"/>
          </p:cNvSpPr>
          <p:nvPr>
            <p:ph type="ftr" sz="quarter" idx="2"/>
          </p:nvPr>
        </p:nvSpPr>
        <p:spPr>
          <a:xfrm>
            <a:off x="1" y="8685214"/>
            <a:ext cx="2971800" cy="458787"/>
          </a:xfrm>
          <a:prstGeom prst="rect">
            <a:avLst/>
          </a:prstGeom>
        </p:spPr>
        <p:txBody>
          <a:bodyPr vert="horz" lIns="91428" tIns="45714" rIns="91428" bIns="45714"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4"/>
            <a:ext cx="2971800" cy="458787"/>
          </a:xfrm>
          <a:prstGeom prst="rect">
            <a:avLst/>
          </a:prstGeom>
        </p:spPr>
        <p:txBody>
          <a:bodyPr vert="horz" lIns="91428" tIns="45714" rIns="91428" bIns="45714" rtlCol="0" anchor="b"/>
          <a:lstStyle>
            <a:lvl1pPr algn="r">
              <a:defRPr sz="1200"/>
            </a:lvl1pPr>
          </a:lstStyle>
          <a:p>
            <a:fld id="{CE9A2B6E-6C40-4853-A17E-5DAEDC88D5B3}" type="slidenum">
              <a:rPr lang="en-GB" smtClean="0"/>
              <a:t>‹#›</a:t>
            </a:fld>
            <a:endParaRPr lang="en-GB"/>
          </a:p>
        </p:txBody>
      </p:sp>
    </p:spTree>
    <p:extLst>
      <p:ext uri="{BB962C8B-B14F-4D97-AF65-F5344CB8AC3E}">
        <p14:creationId xmlns:p14="http://schemas.microsoft.com/office/powerpoint/2010/main" val="1811546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8788"/>
          </a:xfrm>
          <a:prstGeom prst="rect">
            <a:avLst/>
          </a:prstGeom>
        </p:spPr>
        <p:txBody>
          <a:bodyPr vert="horz" lIns="91428" tIns="45714" rIns="91428" bIns="45714"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28" tIns="45714" rIns="91428" bIns="45714" rtlCol="0"/>
          <a:lstStyle>
            <a:lvl1pPr algn="r">
              <a:defRPr sz="1200"/>
            </a:lvl1pPr>
          </a:lstStyle>
          <a:p>
            <a:fld id="{678585A0-0F8F-4EF2-AAD8-C7FAEF4DF485}" type="datetimeFigureOut">
              <a:rPr lang="en-GB" smtClean="0"/>
              <a:t>23/02/2020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28" tIns="45714" rIns="91428" bIns="45714"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28" tIns="45714" rIns="91428" bIns="45714"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8685214"/>
            <a:ext cx="2971800" cy="458787"/>
          </a:xfrm>
          <a:prstGeom prst="rect">
            <a:avLst/>
          </a:prstGeom>
        </p:spPr>
        <p:txBody>
          <a:bodyPr vert="horz" lIns="91428" tIns="45714" rIns="91428" bIns="45714"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4"/>
            <a:ext cx="2971800" cy="458787"/>
          </a:xfrm>
          <a:prstGeom prst="rect">
            <a:avLst/>
          </a:prstGeom>
        </p:spPr>
        <p:txBody>
          <a:bodyPr vert="horz" lIns="91428" tIns="45714" rIns="91428" bIns="45714" rtlCol="0" anchor="b"/>
          <a:lstStyle>
            <a:lvl1pPr algn="r">
              <a:defRPr sz="1200"/>
            </a:lvl1pPr>
          </a:lstStyle>
          <a:p>
            <a:fld id="{08510874-026B-4618-8ACE-899DC1B3BE87}" type="slidenum">
              <a:rPr lang="en-GB" smtClean="0"/>
              <a:t>‹#›</a:t>
            </a:fld>
            <a:endParaRPr lang="en-GB"/>
          </a:p>
        </p:txBody>
      </p:sp>
    </p:spTree>
    <p:extLst>
      <p:ext uri="{BB962C8B-B14F-4D97-AF65-F5344CB8AC3E}">
        <p14:creationId xmlns:p14="http://schemas.microsoft.com/office/powerpoint/2010/main" val="54917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variety of practices that are intended to cultivate a particular state or quality of mind or body through the regulation or modulation of cognitive, affective, and perceptual faculties.” Oxford Dictionary</a:t>
            </a:r>
          </a:p>
          <a:p>
            <a:endParaRPr lang="en-GB" dirty="0" smtClean="0"/>
          </a:p>
          <a:p>
            <a:r>
              <a:rPr lang="en-GB" dirty="0" smtClean="0"/>
              <a:t> sitting quietly (Buddhist concentration and insight practices) </a:t>
            </a:r>
          </a:p>
          <a:p>
            <a:r>
              <a:rPr lang="en-GB" dirty="0" smtClean="0"/>
              <a:t> visualisation (Vajrayana deity practices) </a:t>
            </a:r>
          </a:p>
          <a:p>
            <a:r>
              <a:rPr lang="en-GB" dirty="0" smtClean="0"/>
              <a:t> physical movement of the body (Hindu-derived Hatha Yoga; </a:t>
            </a:r>
            <a:r>
              <a:rPr lang="en-GB" dirty="0" err="1" smtClean="0"/>
              <a:t>QiGong</a:t>
            </a:r>
            <a:r>
              <a:rPr lang="en-GB" dirty="0" smtClean="0"/>
              <a:t>; Tai Chi).  </a:t>
            </a:r>
          </a:p>
          <a:p>
            <a:endParaRPr lang="en-GB" dirty="0" smtClean="0"/>
          </a:p>
          <a:p>
            <a:r>
              <a:rPr lang="en-GB" dirty="0" smtClean="0"/>
              <a:t>Approaches to meditation also differ based on: </a:t>
            </a:r>
          </a:p>
          <a:p>
            <a:r>
              <a:rPr lang="en-GB" dirty="0" smtClean="0"/>
              <a:t> object of meditation (for example, a concrete object versus more abstract thoughts, feelings, images, or qualities such as compassion or peace) </a:t>
            </a:r>
          </a:p>
          <a:p>
            <a:r>
              <a:rPr lang="en-GB" dirty="0" smtClean="0"/>
              <a:t> type of attention cultivated (for example, focused attention versus open monitoring) </a:t>
            </a:r>
          </a:p>
          <a:p>
            <a:r>
              <a:rPr lang="en-GB" dirty="0" smtClean="0"/>
              <a:t> cognitive processes involved (simply observing thoughts versus deliberately modifying them)  </a:t>
            </a:r>
          </a:p>
          <a:p>
            <a:r>
              <a:rPr lang="en-GB" dirty="0" smtClean="0"/>
              <a:t> desired outcome or goal (for example, a state of calm versus a state of excitation).  </a:t>
            </a:r>
          </a:p>
          <a:p>
            <a:endParaRPr lang="en-GB" dirty="0" smtClean="0"/>
          </a:p>
          <a:p>
            <a:r>
              <a:rPr lang="en-GB" dirty="0" smtClean="0"/>
              <a:t> ‘Secular’ meditation = practiced in a secular context with secular goals. E.g. TM, mindfulness, </a:t>
            </a:r>
            <a:r>
              <a:rPr lang="en-GB" dirty="0" err="1" smtClean="0"/>
              <a:t>vipassana</a:t>
            </a:r>
            <a:r>
              <a:rPr lang="en-GB" dirty="0" smtClean="0"/>
              <a:t> </a:t>
            </a:r>
          </a:p>
          <a:p>
            <a:r>
              <a:rPr lang="en-GB" dirty="0" smtClean="0"/>
              <a:t> ‘Traditional’ meditation = practiced within a religious context with religious goals.</a:t>
            </a:r>
          </a:p>
        </p:txBody>
      </p:sp>
      <p:sp>
        <p:nvSpPr>
          <p:cNvPr id="4" name="Slide Number Placeholder 3"/>
          <p:cNvSpPr>
            <a:spLocks noGrp="1"/>
          </p:cNvSpPr>
          <p:nvPr>
            <p:ph type="sldNum" sz="quarter" idx="10"/>
          </p:nvPr>
        </p:nvSpPr>
        <p:spPr/>
        <p:txBody>
          <a:bodyPr/>
          <a:lstStyle/>
          <a:p>
            <a:fld id="{08510874-026B-4618-8ACE-899DC1B3BE87}" type="slidenum">
              <a:rPr lang="en-GB" smtClean="0"/>
              <a:t>3</a:t>
            </a:fld>
            <a:endParaRPr lang="en-GB"/>
          </a:p>
        </p:txBody>
      </p:sp>
    </p:spTree>
    <p:extLst>
      <p:ext uri="{BB962C8B-B14F-4D97-AF65-F5344CB8AC3E}">
        <p14:creationId xmlns:p14="http://schemas.microsoft.com/office/powerpoint/2010/main" val="555597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Time 2014</a:t>
            </a:r>
            <a:r>
              <a:rPr lang="en-GB" baseline="0" dirty="0" smtClean="0"/>
              <a:t> </a:t>
            </a:r>
          </a:p>
          <a:p>
            <a:pPr defTabSz="914272">
              <a:defRPr/>
            </a:pPr>
            <a:r>
              <a:rPr lang="en-GB" dirty="0" smtClean="0"/>
              <a:t>Could there be a pathological development when one tries to transcend the self or experiences their deconstruction, without succeeding to transcend their fixed model of self and reality? Is meditation for many a way out of the </a:t>
            </a:r>
            <a:r>
              <a:rPr lang="en-GB" dirty="0" err="1" smtClean="0"/>
              <a:t>hyperfocus</a:t>
            </a:r>
            <a:r>
              <a:rPr lang="en-GB" dirty="0" smtClean="0"/>
              <a:t> on the self, but for others it is a medicine that becomes a poison?</a:t>
            </a:r>
          </a:p>
          <a:p>
            <a:endParaRPr lang="en-GB" baseline="0" dirty="0" smtClean="0"/>
          </a:p>
          <a:p>
            <a:r>
              <a:rPr lang="en-GB" dirty="0" smtClean="0"/>
              <a:t>Eastern meditation teachers are often amazed when they hear about the problems Western practitioners encounter. They are also surprised about the Westerners lack of self-acceptance. I assume that Western meditators’ guiding principle of ceaseless progress and improvement has a lot to do with both. This is leading the meditator to a particular form of discrepancy between conception of the self and transcendence techniques. In order to understand the background of this potential pathology of self-transcendence it is worthwhile to examine the transmission of culture and the related </a:t>
            </a:r>
            <a:r>
              <a:rPr lang="en-GB" dirty="0" err="1" smtClean="0"/>
              <a:t>decontextualization</a:t>
            </a:r>
            <a:endParaRPr lang="en-GB" dirty="0" smtClean="0"/>
          </a:p>
          <a:p>
            <a:endParaRPr lang="en-GB" baseline="0" dirty="0" smtClean="0"/>
          </a:p>
          <a:p>
            <a:endParaRPr lang="en-GB" baseline="0" dirty="0" smtClean="0"/>
          </a:p>
          <a:p>
            <a:pPr defTabSz="914272">
              <a:defRPr/>
            </a:pPr>
            <a:r>
              <a:rPr lang="en-GB" dirty="0" smtClean="0"/>
              <a:t>success of the mindfulness movement within biomedical health science and the broader spiritual marketplace, which has branded mindfulness as relevant and efficacious not for the attainment of religious goals, but for a project of health, happiness, and well-being believed to have a broader, if not universal, appeal [33±36]. However, the limited focus on the benefits of meditation for physical and psychological health and well-being is a modern and largely Western creation that neither represents the diversity of meditation practices nor the range of possible or even likely effects of those practices.</a:t>
            </a:r>
          </a:p>
          <a:p>
            <a:r>
              <a:rPr lang="en-GB" dirty="0" smtClean="0"/>
              <a:t>The </a:t>
            </a:r>
            <a:r>
              <a:rPr lang="en-GB" dirty="0" err="1" smtClean="0"/>
              <a:t>hyperfocused</a:t>
            </a:r>
            <a:r>
              <a:rPr lang="en-GB" dirty="0" smtClean="0"/>
              <a:t>, self-motivated and always forward-striving self became the "exhausted self" (Ehrenberg 2010). </a:t>
            </a:r>
          </a:p>
          <a:p>
            <a:r>
              <a:rPr lang="en-GB" dirty="0" smtClean="0"/>
              <a:t>Buddhism: realization of ​​non-self (</a:t>
            </a:r>
            <a:r>
              <a:rPr lang="en-GB" i="1" dirty="0" err="1" smtClean="0"/>
              <a:t>anatta</a:t>
            </a:r>
            <a:r>
              <a:rPr lang="en-GB" dirty="0" smtClean="0"/>
              <a:t>) as way out of suffering.</a:t>
            </a:r>
          </a:p>
          <a:p>
            <a:r>
              <a:rPr lang="en-GB" dirty="0" smtClean="0"/>
              <a:t>mindfulness as means of transcending one’s self (limited: relaxation of self-centred activities; more: if mindfulness intentionally or inadvertently reveals insights into the construction of the self)? How is this interpreted in secular framework? Stealth Buddhism? Could there be problems if there is discrepancy between conception of the self and transcendence techniques? </a:t>
            </a:r>
          </a:p>
          <a:p>
            <a:r>
              <a:rPr lang="en-GB" dirty="0" smtClean="0"/>
              <a:t>Foucault</a:t>
            </a:r>
            <a:br>
              <a:rPr lang="en-GB" dirty="0" smtClean="0"/>
            </a:br>
            <a:endParaRPr lang="en-GB" dirty="0" smtClean="0"/>
          </a:p>
          <a:p>
            <a:r>
              <a:rPr lang="en-GB" dirty="0"/>
              <a:t>“the possibility that vulnerable patients with</a:t>
            </a:r>
          </a:p>
          <a:p>
            <a:r>
              <a:rPr lang="en-GB" dirty="0"/>
              <a:t>serious diseases may be misled” (Briggs &amp; Killen, 2013).</a:t>
            </a:r>
          </a:p>
          <a:p>
            <a:endParaRPr lang="en-GB" dirty="0"/>
          </a:p>
          <a:p>
            <a:r>
              <a:rPr lang="en-GB" dirty="0"/>
              <a:t>“</a:t>
            </a:r>
            <a:r>
              <a:rPr lang="en-GB" i="1" dirty="0"/>
              <a:t>This persuasive and dominant narrative just didn’t sit right with me. While people were getting temporary relief from MBSR, as time went on I had a hard time differentiating whether I was being educated in a scientific, evidenced-based method or a political ideology. Perhaps it was both. However, the etiological explanation sounded just a little too convenient – the stress people were experiencing supposedly had nothing to do with their actual material conditions (e.g. loss of income), nor the unreasonable demands placed on them by toxic, workaholic, corporate cultures … Instead, stress was explained as being a private, subjective, and interior affair – a problem for which individuals needed to take responsibility on their own</a:t>
            </a:r>
            <a:r>
              <a:rPr lang="en-GB" dirty="0"/>
              <a:t>. (Purser pp. 8–9)</a:t>
            </a:r>
            <a:endParaRPr lang="en-GB" dirty="0"/>
          </a:p>
        </p:txBody>
      </p:sp>
      <p:sp>
        <p:nvSpPr>
          <p:cNvPr id="4" name="Slide Number Placeholder 3"/>
          <p:cNvSpPr>
            <a:spLocks noGrp="1"/>
          </p:cNvSpPr>
          <p:nvPr>
            <p:ph type="sldNum" sz="quarter" idx="10"/>
          </p:nvPr>
        </p:nvSpPr>
        <p:spPr/>
        <p:txBody>
          <a:bodyPr/>
          <a:lstStyle/>
          <a:p>
            <a:fld id="{08510874-026B-4618-8ACE-899DC1B3BE87}" type="slidenum">
              <a:rPr lang="en-GB" smtClean="0"/>
              <a:t>5</a:t>
            </a:fld>
            <a:endParaRPr lang="en-GB"/>
          </a:p>
        </p:txBody>
      </p:sp>
    </p:spTree>
    <p:extLst>
      <p:ext uri="{BB962C8B-B14F-4D97-AF65-F5344CB8AC3E}">
        <p14:creationId xmlns:p14="http://schemas.microsoft.com/office/powerpoint/2010/main" val="1912171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Meditation-related experiences that were serious or distressing enough to warrant additional treatment or medical attention have been reported in more than 20 published case reports or observational studies. Meditation-induced or –related: psychosis,</a:t>
            </a:r>
          </a:p>
          <a:p>
            <a:r>
              <a:rPr lang="en-GB" dirty="0"/>
              <a:t>mania, depersonalization, anxiety, panic, </a:t>
            </a:r>
            <a:r>
              <a:rPr lang="en-GB" dirty="0" err="1"/>
              <a:t>traumaticmemory</a:t>
            </a:r>
            <a:endParaRPr lang="en-GB" dirty="0"/>
          </a:p>
          <a:p>
            <a:r>
              <a:rPr lang="en-GB" dirty="0" err="1"/>
              <a:t>reexperiencing</a:t>
            </a:r>
            <a:r>
              <a:rPr lang="en-GB" dirty="0"/>
              <a:t>, and other forms of clinical</a:t>
            </a:r>
          </a:p>
          <a:p>
            <a:r>
              <a:rPr lang="en-GB" dirty="0"/>
              <a:t>deterioration (</a:t>
            </a:r>
            <a:r>
              <a:rPr lang="en-GB" dirty="0" err="1"/>
              <a:t>Boorstein</a:t>
            </a:r>
            <a:r>
              <a:rPr lang="en-GB" dirty="0"/>
              <a:t>, 1996; Carrington, 1977; Castillo, 1990; Chan-Ob &amp; </a:t>
            </a:r>
            <a:r>
              <a:rPr lang="en-GB" dirty="0" err="1"/>
              <a:t>Boonyanaruthee</a:t>
            </a:r>
            <a:r>
              <a:rPr lang="en-GB" dirty="0"/>
              <a:t>, 1999; </a:t>
            </a:r>
            <a:r>
              <a:rPr lang="en-GB" dirty="0" err="1"/>
              <a:t>Disayavanish</a:t>
            </a:r>
            <a:r>
              <a:rPr lang="en-GB" dirty="0"/>
              <a:t> &amp; </a:t>
            </a:r>
            <a:r>
              <a:rPr lang="en-GB" dirty="0" err="1"/>
              <a:t>Disayavanish</a:t>
            </a:r>
            <a:r>
              <a:rPr lang="en-GB" dirty="0"/>
              <a:t>, 1984; Epstein &amp; </a:t>
            </a:r>
            <a:r>
              <a:rPr lang="en-GB" dirty="0" err="1"/>
              <a:t>Lieff</a:t>
            </a:r>
            <a:r>
              <a:rPr lang="en-GB" dirty="0"/>
              <a:t>, 1981; </a:t>
            </a:r>
            <a:r>
              <a:rPr lang="en-GB" dirty="0" err="1"/>
              <a:t>Heide</a:t>
            </a:r>
            <a:r>
              <a:rPr lang="en-GB" dirty="0"/>
              <a:t> &amp; </a:t>
            </a:r>
            <a:r>
              <a:rPr lang="en-GB" dirty="0" err="1"/>
              <a:t>Borkovec</a:t>
            </a:r>
            <a:r>
              <a:rPr lang="en-GB" dirty="0"/>
              <a:t>, 1983; Kerr, </a:t>
            </a:r>
            <a:r>
              <a:rPr lang="en-GB" dirty="0" err="1"/>
              <a:t>Josyula</a:t>
            </a:r>
            <a:r>
              <a:rPr lang="en-GB" dirty="0"/>
              <a:t>, &amp; </a:t>
            </a:r>
            <a:r>
              <a:rPr lang="nl-NL" dirty="0"/>
              <a:t>Littenberg, 2011; Kornfield, 1979; Kuijpers et al., 2007; </a:t>
            </a:r>
            <a:r>
              <a:rPr lang="en-GB" dirty="0" err="1"/>
              <a:t>Kutz</a:t>
            </a:r>
            <a:r>
              <a:rPr lang="en-GB" dirty="0"/>
              <a:t> et al., 1985; Lomas, Cartwright, </a:t>
            </a:r>
            <a:r>
              <a:rPr lang="en-GB" dirty="0" err="1"/>
              <a:t>Edginton</a:t>
            </a:r>
            <a:r>
              <a:rPr lang="en-GB" dirty="0"/>
              <a:t>, &amp; Ridge, </a:t>
            </a:r>
            <a:r>
              <a:rPr lang="fi-FI" dirty="0"/>
              <a:t>2015; Miller, 1993; Nakaya &amp; Ohmori, 2010; Sethi, 2003; </a:t>
            </a:r>
            <a:r>
              <a:rPr lang="en-GB" dirty="0"/>
              <a:t>D. H. Shapiro, 1992; Shonin, Van Gordon, &amp; Griffiths, </a:t>
            </a:r>
            <a:r>
              <a:rPr lang="nl-NL" dirty="0"/>
              <a:t>2014b, 2014c; VanderKooi, 1997; Van Nuys, 1973; Walsh </a:t>
            </a:r>
            <a:r>
              <a:rPr lang="en-GB" dirty="0"/>
              <a:t>&amp; Roche, 1979; </a:t>
            </a:r>
            <a:r>
              <a:rPr lang="en-GB" dirty="0" err="1"/>
              <a:t>Yorston</a:t>
            </a:r>
            <a:r>
              <a:rPr lang="en-GB" dirty="0"/>
              <a:t>, 2001). </a:t>
            </a:r>
            <a:br>
              <a:rPr lang="en-GB" dirty="0"/>
            </a:br>
            <a:r>
              <a:rPr lang="en-GB" dirty="0"/>
              <a:t>Many of the aforementioned</a:t>
            </a:r>
          </a:p>
          <a:p>
            <a:r>
              <a:rPr lang="en-GB" dirty="0"/>
              <a:t>were case studies, case series, or observational</a:t>
            </a:r>
          </a:p>
          <a:p>
            <a:r>
              <a:rPr lang="en-GB" dirty="0"/>
              <a:t>studies, often without a control group. Only one was prospective (D. H. Shapiro, 1992). Detailed clinical histories</a:t>
            </a:r>
          </a:p>
          <a:p>
            <a:r>
              <a:rPr lang="en-GB" dirty="0"/>
              <a:t>were available for some of the subjects, but not</a:t>
            </a:r>
          </a:p>
          <a:p>
            <a:r>
              <a:rPr lang="en-GB" dirty="0"/>
              <a:t>all, which makes the question of </a:t>
            </a:r>
            <a:r>
              <a:rPr lang="en-GB" dirty="0" err="1"/>
              <a:t>preexisting</a:t>
            </a:r>
            <a:r>
              <a:rPr lang="en-GB" dirty="0"/>
              <a:t> conditions</a:t>
            </a:r>
          </a:p>
          <a:p>
            <a:r>
              <a:rPr lang="en-GB" dirty="0"/>
              <a:t>difficult to evaluate. While qualitative reports and case</a:t>
            </a:r>
          </a:p>
          <a:p>
            <a:r>
              <a:rPr lang="en-GB" dirty="0"/>
              <a:t>studies are an appropriate and necessary first step in</a:t>
            </a:r>
          </a:p>
          <a:p>
            <a:r>
              <a:rPr lang="en-GB" dirty="0"/>
              <a:t>identifying potential AEs (</a:t>
            </a:r>
            <a:r>
              <a:rPr lang="en-GB" dirty="0" err="1"/>
              <a:t>Dimidjian</a:t>
            </a:r>
            <a:r>
              <a:rPr lang="en-GB" dirty="0"/>
              <a:t> &amp; </a:t>
            </a:r>
            <a:r>
              <a:rPr lang="en-GB" dirty="0" err="1"/>
              <a:t>Hollon</a:t>
            </a:r>
            <a:r>
              <a:rPr lang="en-GB" dirty="0"/>
              <a:t>, 2010),</a:t>
            </a:r>
          </a:p>
          <a:p>
            <a:r>
              <a:rPr lang="en-GB" dirty="0"/>
              <a:t>the need for AE assessments within more rigorous</a:t>
            </a:r>
          </a:p>
          <a:p>
            <a:r>
              <a:rPr lang="en-GB" dirty="0"/>
              <a:t>designs such as randomized controlled trials (RCTs)</a:t>
            </a:r>
          </a:p>
          <a:p>
            <a:r>
              <a:rPr lang="en-GB" dirty="0"/>
              <a:t>would provide more conclusive information. (van dam 2017)</a:t>
            </a:r>
            <a:br>
              <a:rPr lang="en-GB" dirty="0"/>
            </a:br>
            <a:r>
              <a:rPr lang="en-GB" dirty="0"/>
              <a:t/>
            </a:r>
            <a:br>
              <a:rPr lang="en-GB" dirty="0"/>
            </a:br>
            <a:r>
              <a:rPr lang="en-GB" dirty="0"/>
              <a:t>Despite</a:t>
            </a:r>
          </a:p>
          <a:p>
            <a:r>
              <a:rPr lang="en-GB" dirty="0"/>
              <a:t>CONSORT requirements (Moher et al., 2001), and compared</a:t>
            </a:r>
          </a:p>
          <a:p>
            <a:r>
              <a:rPr lang="en-GB" dirty="0"/>
              <a:t>to 100% of pharmacology trials (Vaughan,</a:t>
            </a:r>
          </a:p>
          <a:p>
            <a:r>
              <a:rPr lang="en-GB" dirty="0"/>
              <a:t>Goldstein, </a:t>
            </a:r>
            <a:r>
              <a:rPr lang="en-GB" dirty="0" err="1"/>
              <a:t>Alikakos</a:t>
            </a:r>
            <a:r>
              <a:rPr lang="en-GB" dirty="0"/>
              <a:t>, Cohen, &amp; </a:t>
            </a:r>
            <a:r>
              <a:rPr lang="en-GB" dirty="0" err="1"/>
              <a:t>Serby</a:t>
            </a:r>
            <a:r>
              <a:rPr lang="en-GB" dirty="0"/>
              <a:t>, 2014), less than 25%</a:t>
            </a:r>
          </a:p>
          <a:p>
            <a:r>
              <a:rPr lang="en-GB" dirty="0"/>
              <a:t>of meditation trials actively assess AEs (</a:t>
            </a:r>
            <a:r>
              <a:rPr lang="en-GB" dirty="0" err="1"/>
              <a:t>Goyal</a:t>
            </a:r>
            <a:r>
              <a:rPr lang="en-GB" dirty="0"/>
              <a:t> et al., 2014;</a:t>
            </a:r>
          </a:p>
          <a:p>
            <a:r>
              <a:rPr lang="en-GB" dirty="0" err="1"/>
              <a:t>Jonsson</a:t>
            </a:r>
            <a:r>
              <a:rPr lang="en-GB" dirty="0"/>
              <a:t>, </a:t>
            </a:r>
            <a:r>
              <a:rPr lang="en-GB" dirty="0" err="1"/>
              <a:t>Alaie</a:t>
            </a:r>
            <a:r>
              <a:rPr lang="en-GB" dirty="0"/>
              <a:t>, </a:t>
            </a:r>
            <a:r>
              <a:rPr lang="en-GB" dirty="0" err="1"/>
              <a:t>Parling</a:t>
            </a:r>
            <a:r>
              <a:rPr lang="en-GB" dirty="0"/>
              <a:t>, &amp; </a:t>
            </a:r>
            <a:r>
              <a:rPr lang="en-GB" dirty="0" err="1"/>
              <a:t>Arnberg</a:t>
            </a:r>
            <a:r>
              <a:rPr lang="en-GB" dirty="0"/>
              <a:t>, 2014), relying instead</a:t>
            </a:r>
          </a:p>
          <a:p>
            <a:r>
              <a:rPr lang="en-GB" dirty="0"/>
              <a:t>on spontaneous reporting, which may underestimate AE</a:t>
            </a:r>
          </a:p>
          <a:p>
            <a:r>
              <a:rPr lang="en-GB" dirty="0"/>
              <a:t>frequency by more than 20-fold (Bent, </a:t>
            </a:r>
            <a:r>
              <a:rPr lang="en-GB" dirty="0" err="1"/>
              <a:t>Padula</a:t>
            </a:r>
            <a:r>
              <a:rPr lang="en-GB" dirty="0"/>
              <a:t>, &amp; </a:t>
            </a:r>
            <a:r>
              <a:rPr lang="en-GB" dirty="0" err="1"/>
              <a:t>Avins</a:t>
            </a:r>
            <a:r>
              <a:rPr lang="en-GB" dirty="0"/>
              <a:t>,</a:t>
            </a:r>
          </a:p>
          <a:p>
            <a:r>
              <a:rPr lang="en-GB" dirty="0"/>
              <a:t>2006), and results in widely varying AE rates, even for</a:t>
            </a:r>
          </a:p>
          <a:p>
            <a:r>
              <a:rPr lang="en-GB" dirty="0"/>
              <a:t>similar trials (</a:t>
            </a:r>
            <a:r>
              <a:rPr lang="en-GB" dirty="0" err="1"/>
              <a:t>Kuyken</a:t>
            </a:r>
            <a:r>
              <a:rPr lang="en-GB" dirty="0"/>
              <a:t> et al., 2015; </a:t>
            </a:r>
            <a:r>
              <a:rPr lang="en-GB" dirty="0" err="1"/>
              <a:t>Kuyken</a:t>
            </a:r>
            <a:r>
              <a:rPr lang="en-GB" dirty="0"/>
              <a:t> et al., 2016;</a:t>
            </a:r>
          </a:p>
          <a:p>
            <a:r>
              <a:rPr lang="en-GB" dirty="0"/>
              <a:t>J. M. Williams et al., 2014). Different AE assessment methods</a:t>
            </a:r>
          </a:p>
          <a:p>
            <a:r>
              <a:rPr lang="en-GB" dirty="0"/>
              <a:t>(Vaughan et al., 2014) or specifically the lack of systematic</a:t>
            </a:r>
          </a:p>
          <a:p>
            <a:r>
              <a:rPr lang="en-GB" dirty="0"/>
              <a:t>AE assessment in meditation trials has led to the</a:t>
            </a:r>
          </a:p>
          <a:p>
            <a:r>
              <a:rPr lang="en-GB" dirty="0"/>
              <a:t>hasty and erroneous conclusion not only that meditation</a:t>
            </a:r>
          </a:p>
          <a:p>
            <a:r>
              <a:rPr lang="en-GB" dirty="0"/>
              <a:t>is free of AEs (L. Turner et al., 2011), but also that meditation</a:t>
            </a:r>
          </a:p>
          <a:p>
            <a:r>
              <a:rPr lang="en-GB" dirty="0"/>
              <a:t>interventions can act as a replacement to medication</a:t>
            </a:r>
          </a:p>
          <a:p>
            <a:r>
              <a:rPr lang="en-GB" dirty="0"/>
              <a:t>for mental illnesses such as depression and bipolar disorder</a:t>
            </a:r>
          </a:p>
          <a:p>
            <a:r>
              <a:rPr lang="da-DK" dirty="0"/>
              <a:t>(Annels, Kho, &amp; Bridge, 2016; Strawn et al., 2016;</a:t>
            </a:r>
          </a:p>
          <a:p>
            <a:r>
              <a:rPr lang="en-GB" dirty="0"/>
              <a:t>Walton, 2014) with slogans such as “meditate not medicate”</a:t>
            </a:r>
          </a:p>
          <a:p>
            <a:r>
              <a:rPr lang="en-GB" dirty="0"/>
              <a:t>(</a:t>
            </a:r>
            <a:r>
              <a:rPr lang="en-GB" dirty="0" err="1"/>
              <a:t>Annels</a:t>
            </a:r>
            <a:r>
              <a:rPr lang="en-GB" dirty="0"/>
              <a:t> et al., 2016). Furthermore, meditation-related</a:t>
            </a:r>
          </a:p>
          <a:p>
            <a:r>
              <a:rPr lang="en-GB" dirty="0"/>
              <a:t>AEs are discussed in many traditional (largely Buddhist)</a:t>
            </a:r>
          </a:p>
          <a:p>
            <a:r>
              <a:rPr lang="en-GB" dirty="0"/>
              <a:t>meditation guides (</a:t>
            </a:r>
            <a:r>
              <a:rPr lang="en-GB" dirty="0" err="1"/>
              <a:t>Buddhaghosa</a:t>
            </a:r>
            <a:r>
              <a:rPr lang="en-GB" dirty="0"/>
              <a:t>, 1991; </a:t>
            </a:r>
            <a:r>
              <a:rPr lang="en-GB" dirty="0" err="1"/>
              <a:t>Sayadaw</a:t>
            </a:r>
            <a:r>
              <a:rPr lang="en-GB" dirty="0"/>
              <a:t>, 1965; B.</a:t>
            </a:r>
          </a:p>
          <a:p>
            <a:r>
              <a:rPr lang="en-GB" dirty="0"/>
              <a:t>Wallace, 2011). Despite the assumption of “wide acceptance</a:t>
            </a:r>
          </a:p>
          <a:p>
            <a:r>
              <a:rPr lang="en-GB" dirty="0"/>
              <a:t>of minimal, if any, AEs associated with meditation”</a:t>
            </a:r>
          </a:p>
          <a:p>
            <a:r>
              <a:rPr lang="en-GB" dirty="0"/>
              <a:t>(L. Turner et al., 2011), this assumption is largely based on</a:t>
            </a:r>
          </a:p>
          <a:p>
            <a:r>
              <a:rPr lang="en-GB" dirty="0"/>
              <a:t>a lack of research rather than substantive evidence. (</a:t>
            </a:r>
            <a:r>
              <a:rPr lang="en-GB" dirty="0" err="1"/>
              <a:t>va</a:t>
            </a:r>
            <a:r>
              <a:rPr lang="en-GB" dirty="0"/>
              <a:t> dam 2017)</a:t>
            </a:r>
            <a:br>
              <a:rPr lang="en-GB" dirty="0"/>
            </a:br>
            <a:endParaRPr lang="en-GB" dirty="0"/>
          </a:p>
          <a:p>
            <a:endParaRPr lang="en-GB" dirty="0"/>
          </a:p>
          <a:p>
            <a:endParaRPr lang="en-GB" dirty="0"/>
          </a:p>
          <a:p>
            <a:r>
              <a:rPr lang="en-GB" dirty="0" smtClean="0"/>
              <a:t>[77±79]. This category includes studies on changes in sense of self [78±81], changes in sense of time and space [77, 80, 82], and changes in perception [83]. Other research has investigated trait-based changes in perception following an extended period of meditation practice [27].</a:t>
            </a:r>
          </a:p>
          <a:p>
            <a:pPr defTabSz="914272">
              <a:defRPr/>
            </a:pPr>
            <a:r>
              <a:rPr lang="en-GB" dirty="0" smtClean="0">
                <a:solidFill>
                  <a:srgbClr val="FF0000"/>
                </a:solidFill>
              </a:rPr>
              <a:t>[63-73]. </a:t>
            </a:r>
          </a:p>
          <a:p>
            <a:endParaRPr lang="en-GB" dirty="0"/>
          </a:p>
        </p:txBody>
      </p:sp>
      <p:sp>
        <p:nvSpPr>
          <p:cNvPr id="4" name="Slide Number Placeholder 3"/>
          <p:cNvSpPr>
            <a:spLocks noGrp="1"/>
          </p:cNvSpPr>
          <p:nvPr>
            <p:ph type="sldNum" sz="quarter" idx="10"/>
          </p:nvPr>
        </p:nvSpPr>
        <p:spPr/>
        <p:txBody>
          <a:bodyPr/>
          <a:lstStyle/>
          <a:p>
            <a:fld id="{08510874-026B-4618-8ACE-899DC1B3BE87}" type="slidenum">
              <a:rPr lang="en-GB" smtClean="0"/>
              <a:t>6</a:t>
            </a:fld>
            <a:endParaRPr lang="en-GB"/>
          </a:p>
        </p:txBody>
      </p:sp>
    </p:spTree>
    <p:extLst>
      <p:ext uri="{BB962C8B-B14F-4D97-AF65-F5344CB8AC3E}">
        <p14:creationId xmlns:p14="http://schemas.microsoft.com/office/powerpoint/2010/main" val="40034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72">
              <a:defRPr/>
            </a:pPr>
            <a:r>
              <a:rPr lang="en-GB" dirty="0" smtClean="0"/>
              <a:t>only to be resolved by passing through the stage signified by specific meditation-related experiences or by integrating stage-related changes into one's experience. An assumption articulated in this context was that subsequent stages of practice could or would resolve challenging or difficult meditation-related experiences. (</a:t>
            </a:r>
            <a:r>
              <a:rPr lang="en-GB" dirty="0" err="1" smtClean="0"/>
              <a:t>Lindahl</a:t>
            </a:r>
            <a:r>
              <a:rPr lang="en-GB" dirty="0" smtClean="0"/>
              <a:t>)</a:t>
            </a:r>
          </a:p>
          <a:p>
            <a:endParaRPr lang="en-GB" dirty="0" smtClean="0"/>
          </a:p>
          <a:p>
            <a:r>
              <a:rPr lang="en-GB" dirty="0" smtClean="0"/>
              <a:t>differentiate ªmysticalº or ªreligiousº experiences from ªpsychopathologyº [87±90]</a:t>
            </a:r>
          </a:p>
          <a:p>
            <a:pPr defTabSz="914272">
              <a:defRPr/>
            </a:pPr>
            <a:r>
              <a:rPr lang="en-GB" dirty="0" smtClean="0"/>
              <a:t>Instead of attempting to impose an interpretative framework by classifying certain meditation-related experiences as ªreligious experiences º or alternately as forms of ªpsychopathology,º a better approach is to identify the interpretative frameworks held by meditation practitioners or offered by meditation experts and their impact</a:t>
            </a:r>
          </a:p>
          <a:p>
            <a:endParaRPr lang="en-GB" dirty="0"/>
          </a:p>
        </p:txBody>
      </p:sp>
      <p:sp>
        <p:nvSpPr>
          <p:cNvPr id="4" name="Slide Number Placeholder 3"/>
          <p:cNvSpPr>
            <a:spLocks noGrp="1"/>
          </p:cNvSpPr>
          <p:nvPr>
            <p:ph type="sldNum" sz="quarter" idx="10"/>
          </p:nvPr>
        </p:nvSpPr>
        <p:spPr/>
        <p:txBody>
          <a:bodyPr/>
          <a:lstStyle/>
          <a:p>
            <a:fld id="{08510874-026B-4618-8ACE-899DC1B3BE87}" type="slidenum">
              <a:rPr lang="en-GB" smtClean="0"/>
              <a:t>8</a:t>
            </a:fld>
            <a:endParaRPr lang="en-GB"/>
          </a:p>
        </p:txBody>
      </p:sp>
    </p:spTree>
    <p:extLst>
      <p:ext uri="{BB962C8B-B14F-4D97-AF65-F5344CB8AC3E}">
        <p14:creationId xmlns:p14="http://schemas.microsoft.com/office/powerpoint/2010/main" val="3769495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72">
              <a:defRPr/>
            </a:pPr>
            <a:r>
              <a:rPr lang="en-GB" dirty="0" smtClean="0"/>
              <a:t>only to be resolved by passing through the stage signified by specific meditation-related experiences or by integrating stage-related changes into one's experience. An assumption articulated in this context was that subsequent stages of practice could or would resolve challenging or difficult meditation-related experiences. (</a:t>
            </a:r>
            <a:r>
              <a:rPr lang="en-GB" dirty="0" err="1" smtClean="0"/>
              <a:t>Lindahl</a:t>
            </a:r>
            <a:r>
              <a:rPr lang="en-GB" dirty="0" smtClean="0"/>
              <a:t>)</a:t>
            </a:r>
          </a:p>
          <a:p>
            <a:endParaRPr lang="en-GB" dirty="0" smtClean="0"/>
          </a:p>
          <a:p>
            <a:r>
              <a:rPr lang="en-GB" dirty="0" smtClean="0"/>
              <a:t>differentiate ªmysticalº or ªreligiousº experiences from ªpsychopathologyº [87±90]</a:t>
            </a:r>
          </a:p>
          <a:p>
            <a:pPr defTabSz="914272">
              <a:defRPr/>
            </a:pPr>
            <a:r>
              <a:rPr lang="en-GB" dirty="0" smtClean="0"/>
              <a:t>Instead of attempting to impose an interpretative framework by classifying certain meditation-related experiences as ªreligious experiences º or alternately as forms of ªpsychopathology,º a better approach is to identify the interpretative frameworks held by meditation practitioners or offered by meditation experts and their impact</a:t>
            </a:r>
          </a:p>
          <a:p>
            <a:endParaRPr lang="en-GB" dirty="0"/>
          </a:p>
        </p:txBody>
      </p:sp>
      <p:sp>
        <p:nvSpPr>
          <p:cNvPr id="4" name="Slide Number Placeholder 3"/>
          <p:cNvSpPr>
            <a:spLocks noGrp="1"/>
          </p:cNvSpPr>
          <p:nvPr>
            <p:ph type="sldNum" sz="quarter" idx="10"/>
          </p:nvPr>
        </p:nvSpPr>
        <p:spPr/>
        <p:txBody>
          <a:bodyPr/>
          <a:lstStyle/>
          <a:p>
            <a:fld id="{08510874-026B-4618-8ACE-899DC1B3BE87}" type="slidenum">
              <a:rPr lang="en-GB" smtClean="0"/>
              <a:t>9</a:t>
            </a:fld>
            <a:endParaRPr lang="en-GB"/>
          </a:p>
        </p:txBody>
      </p:sp>
    </p:spTree>
    <p:extLst>
      <p:ext uri="{BB962C8B-B14F-4D97-AF65-F5344CB8AC3E}">
        <p14:creationId xmlns:p14="http://schemas.microsoft.com/office/powerpoint/2010/main" val="60490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272">
              <a:defRPr/>
            </a:pPr>
            <a:r>
              <a:rPr lang="en-GB" dirty="0" smtClean="0"/>
              <a:t>may be increased, which in turn could paradoxically mean that the urge to transcend the self becomes increased and can therefore lead to problems. </a:t>
            </a:r>
          </a:p>
          <a:p>
            <a:pPr marL="0" lvl="1" defTabSz="914272">
              <a:defRPr/>
            </a:pPr>
            <a:r>
              <a:rPr lang="en-GB" dirty="0" smtClean="0"/>
              <a:t>In this context, I will analyse the negotiation processes that take place regarding the classification of mindfulness as a secular technique on the one hand, and as spiritual self-transcendence on the other hand.</a:t>
            </a:r>
          </a:p>
          <a:p>
            <a:pPr marL="0" lvl="1" defTabSz="914272">
              <a:defRPr/>
            </a:pPr>
            <a:endParaRPr lang="en-GB" dirty="0" smtClean="0"/>
          </a:p>
          <a:p>
            <a:pPr marL="0" lvl="1" defTabSz="914272">
              <a:defRPr/>
            </a:pPr>
            <a:r>
              <a:rPr lang="en-GB" dirty="0" smtClean="0"/>
              <a:t>psychological and physical purification (recommended diet, breath control, seating positions, physical exercises) </a:t>
            </a:r>
          </a:p>
          <a:p>
            <a:pPr marL="0" lvl="1" defTabSz="914272">
              <a:defRPr/>
            </a:pPr>
            <a:endParaRPr lang="en-GB" dirty="0" smtClean="0"/>
          </a:p>
          <a:p>
            <a:pPr marL="0" lvl="1" defTabSz="914272">
              <a:defRPr/>
            </a:pPr>
            <a:r>
              <a:rPr lang="en-GB" dirty="0" smtClean="0"/>
              <a:t>integration into everyday life (</a:t>
            </a:r>
            <a:r>
              <a:rPr lang="en-GB" dirty="0" err="1" smtClean="0"/>
              <a:t>Scharfetter</a:t>
            </a:r>
            <a:r>
              <a:rPr lang="en-GB" dirty="0" smtClean="0"/>
              <a:t> 2004)</a:t>
            </a:r>
          </a:p>
          <a:p>
            <a:pPr marL="0" lvl="1" defTabSz="914272">
              <a:defRPr/>
            </a:pP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08510874-026B-4618-8ACE-899DC1B3BE87}" type="slidenum">
              <a:rPr lang="en-GB" smtClean="0"/>
              <a:t>11</a:t>
            </a:fld>
            <a:endParaRPr lang="en-GB"/>
          </a:p>
        </p:txBody>
      </p:sp>
    </p:spTree>
    <p:extLst>
      <p:ext uri="{BB962C8B-B14F-4D97-AF65-F5344CB8AC3E}">
        <p14:creationId xmlns:p14="http://schemas.microsoft.com/office/powerpoint/2010/main" val="2181349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72"/>
            <a:r>
              <a:rPr lang="en-GB" dirty="0" smtClean="0"/>
              <a:t>(Britton’s study: Amongst their sample, they found that some people began to have difficulties in the beginning of their practice (12% during first 10 days of practice, 29% within first year of practice), and some very late (25% after more than 10 years). Most experienced difficulties after intensive retreats (72%); 41% practiced more than 10 hours a day. </a:t>
            </a:r>
          </a:p>
          <a:p>
            <a:endParaRPr lang="en-GB" dirty="0"/>
          </a:p>
        </p:txBody>
      </p:sp>
      <p:sp>
        <p:nvSpPr>
          <p:cNvPr id="4" name="Slide Number Placeholder 3"/>
          <p:cNvSpPr>
            <a:spLocks noGrp="1"/>
          </p:cNvSpPr>
          <p:nvPr>
            <p:ph type="sldNum" sz="quarter" idx="10"/>
          </p:nvPr>
        </p:nvSpPr>
        <p:spPr/>
        <p:txBody>
          <a:bodyPr/>
          <a:lstStyle/>
          <a:p>
            <a:fld id="{08510874-026B-4618-8ACE-899DC1B3BE87}" type="slidenum">
              <a:rPr lang="en-GB" smtClean="0"/>
              <a:t>12</a:t>
            </a:fld>
            <a:endParaRPr lang="en-GB"/>
          </a:p>
        </p:txBody>
      </p:sp>
    </p:spTree>
    <p:extLst>
      <p:ext uri="{BB962C8B-B14F-4D97-AF65-F5344CB8AC3E}">
        <p14:creationId xmlns:p14="http://schemas.microsoft.com/office/powerpoint/2010/main" val="6134876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(too much rigidity and striving; blaming oneself if positive experiences cannot be reached/repeated </a:t>
            </a:r>
            <a:r>
              <a:rPr lang="en-GB" dirty="0" smtClean="0"/>
              <a:t>→ </a:t>
            </a:r>
            <a:r>
              <a:rPr lang="en-GB" dirty="0" smtClean="0"/>
              <a:t>Forced long meditation, no sleep, fasting (Epstein &amp; </a:t>
            </a:r>
            <a:r>
              <a:rPr lang="en-GB" dirty="0" err="1" smtClean="0"/>
              <a:t>Lieff</a:t>
            </a:r>
            <a:r>
              <a:rPr lang="en-GB" dirty="0" smtClean="0"/>
              <a:t> 1988, 74)</a:t>
            </a:r>
          </a:p>
          <a:p>
            <a:r>
              <a:rPr lang="en-GB" dirty="0" err="1" smtClean="0"/>
              <a:t>Kuyken</a:t>
            </a:r>
            <a:r>
              <a:rPr lang="en-GB" dirty="0" smtClean="0"/>
              <a:t>, W., Warren, F. C., Taylor, R. S., </a:t>
            </a:r>
            <a:r>
              <a:rPr lang="en-GB" dirty="0" err="1" smtClean="0"/>
              <a:t>Whalley</a:t>
            </a:r>
            <a:r>
              <a:rPr lang="en-GB" dirty="0" smtClean="0"/>
              <a:t>, B., Crane, C., </a:t>
            </a:r>
            <a:r>
              <a:rPr lang="en-GB" dirty="0" err="1" smtClean="0"/>
              <a:t>Bondolfi</a:t>
            </a:r>
            <a:r>
              <a:rPr lang="en-GB" dirty="0" smtClean="0"/>
              <a:t>, G., . . . </a:t>
            </a:r>
            <a:r>
              <a:rPr lang="en-GB" dirty="0" err="1" smtClean="0"/>
              <a:t>Dalgleish</a:t>
            </a:r>
            <a:r>
              <a:rPr lang="en-GB" dirty="0" smtClean="0"/>
              <a:t>, T. (2016). Efficacy of mindfulness-based cognitive therapy in prevention of depressive relapse: An individual patient data meta-analysis from randomized trials. JAMA Psychiatry, 73(6), 565-574. doi:10.1001/jamapsychiatry.2016.0076 </a:t>
            </a:r>
            <a:br>
              <a:rPr lang="en-GB" dirty="0" smtClean="0"/>
            </a:br>
            <a:r>
              <a:rPr lang="en-GB" dirty="0" smtClean="0"/>
              <a:t/>
            </a:r>
            <a:br>
              <a:rPr lang="en-GB" dirty="0" smtClean="0"/>
            </a:br>
            <a:r>
              <a:rPr lang="en-GB" dirty="0"/>
              <a:t>For</a:t>
            </a:r>
          </a:p>
          <a:p>
            <a:r>
              <a:rPr lang="en-GB" dirty="0"/>
              <a:t>example, in a recent meta-analysis of MBIs, C. Strauss</a:t>
            </a:r>
          </a:p>
          <a:p>
            <a:r>
              <a:rPr lang="en-GB" dirty="0"/>
              <a:t>et al. (2014) concluded, “given the paucity of evidence in</a:t>
            </a:r>
          </a:p>
          <a:p>
            <a:r>
              <a:rPr lang="en-GB" dirty="0"/>
              <a:t>their favour, we would caution against offering MBIs as a</a:t>
            </a:r>
          </a:p>
          <a:p>
            <a:r>
              <a:rPr lang="en-GB" dirty="0"/>
              <a:t>first line intervention for people experiencing a primary</a:t>
            </a:r>
          </a:p>
          <a:p>
            <a:r>
              <a:rPr lang="en-GB" dirty="0"/>
              <a:t>anxiety disorder . . . findings from the current meta-analysis</a:t>
            </a:r>
          </a:p>
          <a:p>
            <a:r>
              <a:rPr lang="en-GB" dirty="0"/>
              <a:t>would suggest great caution if offering MBIs to this</a:t>
            </a:r>
          </a:p>
          <a:p>
            <a:r>
              <a:rPr lang="en-GB" dirty="0"/>
              <a:t>population as a first line intervention instead of a </a:t>
            </a:r>
            <a:r>
              <a:rPr lang="en-GB" dirty="0" err="1"/>
              <a:t>wellestablished</a:t>
            </a:r>
            <a:endParaRPr lang="en-GB" dirty="0"/>
          </a:p>
          <a:p>
            <a:r>
              <a:rPr lang="en-GB" dirty="0"/>
              <a:t>therapy.”</a:t>
            </a:r>
            <a:endParaRPr lang="en-GB" dirty="0"/>
          </a:p>
        </p:txBody>
      </p:sp>
      <p:sp>
        <p:nvSpPr>
          <p:cNvPr id="4" name="Slide Number Placeholder 3"/>
          <p:cNvSpPr>
            <a:spLocks noGrp="1"/>
          </p:cNvSpPr>
          <p:nvPr>
            <p:ph type="sldNum" sz="quarter" idx="10"/>
          </p:nvPr>
        </p:nvSpPr>
        <p:spPr/>
        <p:txBody>
          <a:bodyPr/>
          <a:lstStyle/>
          <a:p>
            <a:fld id="{08510874-026B-4618-8ACE-899DC1B3BE87}" type="slidenum">
              <a:rPr lang="en-GB" smtClean="0"/>
              <a:t>13</a:t>
            </a:fld>
            <a:endParaRPr lang="en-GB"/>
          </a:p>
        </p:txBody>
      </p:sp>
    </p:spTree>
    <p:extLst>
      <p:ext uri="{BB962C8B-B14F-4D97-AF65-F5344CB8AC3E}">
        <p14:creationId xmlns:p14="http://schemas.microsoft.com/office/powerpoint/2010/main" val="1026127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72">
              <a:defRPr/>
            </a:pPr>
            <a:r>
              <a:rPr lang="en-GB" dirty="0" smtClean="0"/>
              <a:t>Support needed</a:t>
            </a:r>
          </a:p>
          <a:p>
            <a:endParaRPr lang="en-GB" dirty="0"/>
          </a:p>
        </p:txBody>
      </p:sp>
      <p:sp>
        <p:nvSpPr>
          <p:cNvPr id="4" name="Slide Number Placeholder 3"/>
          <p:cNvSpPr>
            <a:spLocks noGrp="1"/>
          </p:cNvSpPr>
          <p:nvPr>
            <p:ph type="sldNum" sz="quarter" idx="10"/>
          </p:nvPr>
        </p:nvSpPr>
        <p:spPr/>
        <p:txBody>
          <a:bodyPr/>
          <a:lstStyle/>
          <a:p>
            <a:fld id="{08510874-026B-4618-8ACE-899DC1B3BE87}" type="slidenum">
              <a:rPr lang="en-GB" smtClean="0"/>
              <a:t>15</a:t>
            </a:fld>
            <a:endParaRPr lang="en-GB"/>
          </a:p>
        </p:txBody>
      </p:sp>
    </p:spTree>
    <p:extLst>
      <p:ext uri="{BB962C8B-B14F-4D97-AF65-F5344CB8AC3E}">
        <p14:creationId xmlns:p14="http://schemas.microsoft.com/office/powerpoint/2010/main" val="4062481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BC28893C-2F46-4C2E-B03F-E87401784FF0}" type="datetimeFigureOut">
              <a:rPr lang="en-GB" smtClean="0"/>
              <a:t>23/02/2020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89FA8A-8415-44BA-BE3A-5BF1C75857E3}" type="slidenum">
              <a:rPr lang="en-GB" smtClean="0"/>
              <a:t>‹#›</a:t>
            </a:fld>
            <a:endParaRPr lang="en-GB"/>
          </a:p>
        </p:txBody>
      </p:sp>
    </p:spTree>
    <p:extLst>
      <p:ext uri="{BB962C8B-B14F-4D97-AF65-F5344CB8AC3E}">
        <p14:creationId xmlns:p14="http://schemas.microsoft.com/office/powerpoint/2010/main" val="424117459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28893C-2F46-4C2E-B03F-E87401784FF0}" type="datetimeFigureOut">
              <a:rPr lang="en-GB" smtClean="0"/>
              <a:t>23/02/2020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89FA8A-8415-44BA-BE3A-5BF1C75857E3}" type="slidenum">
              <a:rPr lang="en-GB" smtClean="0"/>
              <a:t>‹#›</a:t>
            </a:fld>
            <a:endParaRPr lang="en-GB"/>
          </a:p>
        </p:txBody>
      </p:sp>
    </p:spTree>
    <p:extLst>
      <p:ext uri="{BB962C8B-B14F-4D97-AF65-F5344CB8AC3E}">
        <p14:creationId xmlns:p14="http://schemas.microsoft.com/office/powerpoint/2010/main" val="3786593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28893C-2F46-4C2E-B03F-E87401784FF0}" type="datetimeFigureOut">
              <a:rPr lang="en-GB" smtClean="0"/>
              <a:t>23/02/2020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89FA8A-8415-44BA-BE3A-5BF1C75857E3}" type="slidenum">
              <a:rPr lang="en-GB" smtClean="0"/>
              <a:t>‹#›</a:t>
            </a:fld>
            <a:endParaRPr lang="en-GB"/>
          </a:p>
        </p:txBody>
      </p:sp>
    </p:spTree>
    <p:extLst>
      <p:ext uri="{BB962C8B-B14F-4D97-AF65-F5344CB8AC3E}">
        <p14:creationId xmlns:p14="http://schemas.microsoft.com/office/powerpoint/2010/main" val="2959158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28893C-2F46-4C2E-B03F-E87401784FF0}" type="datetimeFigureOut">
              <a:rPr lang="en-GB" smtClean="0"/>
              <a:t>23/02/2020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89FA8A-8415-44BA-BE3A-5BF1C75857E3}" type="slidenum">
              <a:rPr lang="en-GB" smtClean="0"/>
              <a:t>‹#›</a:t>
            </a:fld>
            <a:endParaRPr lang="en-GB"/>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90189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28893C-2F46-4C2E-B03F-E87401784FF0}" type="datetimeFigureOut">
              <a:rPr lang="en-GB" smtClean="0"/>
              <a:t>23/02/2020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89FA8A-8415-44BA-BE3A-5BF1C75857E3}" type="slidenum">
              <a:rPr lang="en-GB" smtClean="0"/>
              <a:t>‹#›</a:t>
            </a:fld>
            <a:endParaRPr lang="en-GB"/>
          </a:p>
        </p:txBody>
      </p:sp>
    </p:spTree>
    <p:extLst>
      <p:ext uri="{BB962C8B-B14F-4D97-AF65-F5344CB8AC3E}">
        <p14:creationId xmlns:p14="http://schemas.microsoft.com/office/powerpoint/2010/main" val="2414534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C28893C-2F46-4C2E-B03F-E87401784FF0}" type="datetimeFigureOut">
              <a:rPr lang="en-GB" smtClean="0"/>
              <a:t>23/02/2020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89FA8A-8415-44BA-BE3A-5BF1C75857E3}" type="slidenum">
              <a:rPr lang="en-GB" smtClean="0"/>
              <a:t>‹#›</a:t>
            </a:fld>
            <a:endParaRPr lang="en-GB"/>
          </a:p>
        </p:txBody>
      </p:sp>
    </p:spTree>
    <p:extLst>
      <p:ext uri="{BB962C8B-B14F-4D97-AF65-F5344CB8AC3E}">
        <p14:creationId xmlns:p14="http://schemas.microsoft.com/office/powerpoint/2010/main" val="4168189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C28893C-2F46-4C2E-B03F-E87401784FF0}" type="datetimeFigureOut">
              <a:rPr lang="en-GB" smtClean="0"/>
              <a:t>23/02/2020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89FA8A-8415-44BA-BE3A-5BF1C75857E3}" type="slidenum">
              <a:rPr lang="en-GB" smtClean="0"/>
              <a:t>‹#›</a:t>
            </a:fld>
            <a:endParaRPr lang="en-GB"/>
          </a:p>
        </p:txBody>
      </p:sp>
    </p:spTree>
    <p:extLst>
      <p:ext uri="{BB962C8B-B14F-4D97-AF65-F5344CB8AC3E}">
        <p14:creationId xmlns:p14="http://schemas.microsoft.com/office/powerpoint/2010/main" val="12428820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28893C-2F46-4C2E-B03F-E87401784FF0}" type="datetimeFigureOut">
              <a:rPr lang="en-GB" smtClean="0"/>
              <a:t>23/02/2020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89FA8A-8415-44BA-BE3A-5BF1C75857E3}" type="slidenum">
              <a:rPr lang="en-GB" smtClean="0"/>
              <a:t>‹#›</a:t>
            </a:fld>
            <a:endParaRPr lang="en-GB"/>
          </a:p>
        </p:txBody>
      </p:sp>
    </p:spTree>
    <p:extLst>
      <p:ext uri="{BB962C8B-B14F-4D97-AF65-F5344CB8AC3E}">
        <p14:creationId xmlns:p14="http://schemas.microsoft.com/office/powerpoint/2010/main" val="477517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28893C-2F46-4C2E-B03F-E87401784FF0}" type="datetimeFigureOut">
              <a:rPr lang="en-GB" smtClean="0"/>
              <a:t>23/02/2020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89FA8A-8415-44BA-BE3A-5BF1C75857E3}" type="slidenum">
              <a:rPr lang="en-GB" smtClean="0"/>
              <a:t>‹#›</a:t>
            </a:fld>
            <a:endParaRPr lang="en-GB"/>
          </a:p>
        </p:txBody>
      </p:sp>
    </p:spTree>
    <p:extLst>
      <p:ext uri="{BB962C8B-B14F-4D97-AF65-F5344CB8AC3E}">
        <p14:creationId xmlns:p14="http://schemas.microsoft.com/office/powerpoint/2010/main" val="192810306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28893C-2F46-4C2E-B03F-E87401784FF0}" type="datetimeFigureOut">
              <a:rPr lang="en-GB" smtClean="0"/>
              <a:t>23/02/2020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89FA8A-8415-44BA-BE3A-5BF1C75857E3}" type="slidenum">
              <a:rPr lang="en-GB" smtClean="0"/>
              <a:t>‹#›</a:t>
            </a:fld>
            <a:endParaRPr lang="en-GB"/>
          </a:p>
        </p:txBody>
      </p:sp>
    </p:spTree>
    <p:extLst>
      <p:ext uri="{BB962C8B-B14F-4D97-AF65-F5344CB8AC3E}">
        <p14:creationId xmlns:p14="http://schemas.microsoft.com/office/powerpoint/2010/main" val="3379876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C28893C-2F46-4C2E-B03F-E87401784FF0}" type="datetimeFigureOut">
              <a:rPr lang="en-GB" smtClean="0"/>
              <a:t>23/02/2020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89FA8A-8415-44BA-BE3A-5BF1C75857E3}" type="slidenum">
              <a:rPr lang="en-GB" smtClean="0"/>
              <a:t>‹#›</a:t>
            </a:fld>
            <a:endParaRPr lang="en-GB"/>
          </a:p>
        </p:txBody>
      </p:sp>
    </p:spTree>
    <p:extLst>
      <p:ext uri="{BB962C8B-B14F-4D97-AF65-F5344CB8AC3E}">
        <p14:creationId xmlns:p14="http://schemas.microsoft.com/office/powerpoint/2010/main" val="120057180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28893C-2F46-4C2E-B03F-E87401784FF0}" type="datetimeFigureOut">
              <a:rPr lang="en-GB" smtClean="0"/>
              <a:t>23/02/2020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89FA8A-8415-44BA-BE3A-5BF1C75857E3}" type="slidenum">
              <a:rPr lang="en-GB" smtClean="0"/>
              <a:t>‹#›</a:t>
            </a:fld>
            <a:endParaRPr lang="en-GB"/>
          </a:p>
        </p:txBody>
      </p:sp>
    </p:spTree>
    <p:extLst>
      <p:ext uri="{BB962C8B-B14F-4D97-AF65-F5344CB8AC3E}">
        <p14:creationId xmlns:p14="http://schemas.microsoft.com/office/powerpoint/2010/main" val="1127924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28893C-2F46-4C2E-B03F-E87401784FF0}" type="datetimeFigureOut">
              <a:rPr lang="en-GB" smtClean="0"/>
              <a:t>23/02/2020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89FA8A-8415-44BA-BE3A-5BF1C75857E3}" type="slidenum">
              <a:rPr lang="en-GB" smtClean="0"/>
              <a:t>‹#›</a:t>
            </a:fld>
            <a:endParaRPr lang="en-GB"/>
          </a:p>
        </p:txBody>
      </p:sp>
    </p:spTree>
    <p:extLst>
      <p:ext uri="{BB962C8B-B14F-4D97-AF65-F5344CB8AC3E}">
        <p14:creationId xmlns:p14="http://schemas.microsoft.com/office/powerpoint/2010/main" val="951845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28893C-2F46-4C2E-B03F-E87401784FF0}" type="datetimeFigureOut">
              <a:rPr lang="en-GB" smtClean="0"/>
              <a:t>23/02/2020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89FA8A-8415-44BA-BE3A-5BF1C75857E3}" type="slidenum">
              <a:rPr lang="en-GB" smtClean="0"/>
              <a:t>‹#›</a:t>
            </a:fld>
            <a:endParaRPr lang="en-GB"/>
          </a:p>
        </p:txBody>
      </p:sp>
    </p:spTree>
    <p:extLst>
      <p:ext uri="{BB962C8B-B14F-4D97-AF65-F5344CB8AC3E}">
        <p14:creationId xmlns:p14="http://schemas.microsoft.com/office/powerpoint/2010/main" val="3238740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28893C-2F46-4C2E-B03F-E87401784FF0}" type="datetimeFigureOut">
              <a:rPr lang="en-GB" smtClean="0"/>
              <a:t>23/02/2020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89FA8A-8415-44BA-BE3A-5BF1C75857E3}" type="slidenum">
              <a:rPr lang="en-GB" smtClean="0"/>
              <a:t>‹#›</a:t>
            </a:fld>
            <a:endParaRPr lang="en-GB"/>
          </a:p>
        </p:txBody>
      </p:sp>
    </p:spTree>
    <p:extLst>
      <p:ext uri="{BB962C8B-B14F-4D97-AF65-F5344CB8AC3E}">
        <p14:creationId xmlns:p14="http://schemas.microsoft.com/office/powerpoint/2010/main" val="2490802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28893C-2F46-4C2E-B03F-E87401784FF0}" type="datetimeFigureOut">
              <a:rPr lang="en-GB" smtClean="0"/>
              <a:t>23/02/2020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89FA8A-8415-44BA-BE3A-5BF1C75857E3}" type="slidenum">
              <a:rPr lang="en-GB" smtClean="0"/>
              <a:t>‹#›</a:t>
            </a:fld>
            <a:endParaRPr lang="en-GB"/>
          </a:p>
        </p:txBody>
      </p:sp>
    </p:spTree>
    <p:extLst>
      <p:ext uri="{BB962C8B-B14F-4D97-AF65-F5344CB8AC3E}">
        <p14:creationId xmlns:p14="http://schemas.microsoft.com/office/powerpoint/2010/main" val="3032629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28893C-2F46-4C2E-B03F-E87401784FF0}" type="datetimeFigureOut">
              <a:rPr lang="en-GB" smtClean="0"/>
              <a:t>23/02/2020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89FA8A-8415-44BA-BE3A-5BF1C75857E3}" type="slidenum">
              <a:rPr lang="en-GB" smtClean="0"/>
              <a:t>‹#›</a:t>
            </a:fld>
            <a:endParaRPr lang="en-GB"/>
          </a:p>
        </p:txBody>
      </p:sp>
    </p:spTree>
    <p:extLst>
      <p:ext uri="{BB962C8B-B14F-4D97-AF65-F5344CB8AC3E}">
        <p14:creationId xmlns:p14="http://schemas.microsoft.com/office/powerpoint/2010/main" val="1386529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C28893C-2F46-4C2E-B03F-E87401784FF0}" type="datetimeFigureOut">
              <a:rPr lang="en-GB" smtClean="0"/>
              <a:t>23/02/2020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AF89FA8A-8415-44BA-BE3A-5BF1C75857E3}" type="slidenum">
              <a:rPr lang="en-GB" smtClean="0"/>
              <a:t>‹#›</a:t>
            </a:fld>
            <a:endParaRPr lang="en-GB"/>
          </a:p>
        </p:txBody>
      </p:sp>
    </p:spTree>
    <p:extLst>
      <p:ext uri="{BB962C8B-B14F-4D97-AF65-F5344CB8AC3E}">
        <p14:creationId xmlns:p14="http://schemas.microsoft.com/office/powerpoint/2010/main" val="2314340993"/>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dirty="0" smtClean="0"/>
              <a:t>Symposium: The Dark Side of Meditation</a:t>
            </a:r>
            <a:endParaRPr lang="en-GB" sz="4800" dirty="0"/>
          </a:p>
        </p:txBody>
      </p:sp>
      <p:sp>
        <p:nvSpPr>
          <p:cNvPr id="3" name="Content Placeholder 2"/>
          <p:cNvSpPr>
            <a:spLocks noGrp="1"/>
          </p:cNvSpPr>
          <p:nvPr>
            <p:ph idx="1"/>
          </p:nvPr>
        </p:nvSpPr>
        <p:spPr/>
        <p:txBody>
          <a:bodyPr>
            <a:normAutofit fontScale="62500" lnSpcReduction="20000"/>
          </a:bodyPr>
          <a:lstStyle/>
          <a:p>
            <a:pPr marL="0" indent="0">
              <a:buNone/>
            </a:pPr>
            <a:r>
              <a:rPr lang="en-GB" sz="4000" dirty="0" smtClean="0"/>
              <a:t>1-3 pm Keynotes </a:t>
            </a:r>
          </a:p>
          <a:p>
            <a:pPr marL="457200" lvl="1" indent="0">
              <a:buNone/>
            </a:pPr>
            <a:r>
              <a:rPr lang="en-GB" sz="2800" dirty="0"/>
              <a:t>Dr Christine </a:t>
            </a:r>
            <a:r>
              <a:rPr lang="en-GB" sz="2800" dirty="0" smtClean="0"/>
              <a:t>Kupfer:</a:t>
            </a:r>
            <a:r>
              <a:rPr lang="en-GB" sz="2800" dirty="0"/>
              <a:t> </a:t>
            </a:r>
            <a:br>
              <a:rPr lang="en-GB" sz="2800" dirty="0"/>
            </a:br>
            <a:r>
              <a:rPr lang="en-GB" sz="2800" dirty="0"/>
              <a:t>The Dark Side of Meditation: An </a:t>
            </a:r>
            <a:r>
              <a:rPr lang="en-GB" sz="2800" dirty="0"/>
              <a:t>o</a:t>
            </a:r>
            <a:r>
              <a:rPr lang="en-GB" sz="2800" dirty="0" smtClean="0"/>
              <a:t>verview</a:t>
            </a:r>
            <a:br>
              <a:rPr lang="en-GB" sz="2800" dirty="0" smtClean="0"/>
            </a:br>
            <a:endParaRPr lang="en-GB" sz="2800" dirty="0"/>
          </a:p>
          <a:p>
            <a:pPr marL="457200" lvl="1" indent="0">
              <a:buNone/>
            </a:pPr>
            <a:r>
              <a:rPr lang="en-GB" sz="2800" dirty="0"/>
              <a:t>Dr </a:t>
            </a:r>
            <a:r>
              <a:rPr lang="en-GB" sz="2800" dirty="0" err="1"/>
              <a:t>Liane</a:t>
            </a:r>
            <a:r>
              <a:rPr lang="en-GB" sz="2800" dirty="0"/>
              <a:t> </a:t>
            </a:r>
            <a:r>
              <a:rPr lang="en-GB" sz="2800" dirty="0" smtClean="0"/>
              <a:t>Hofmann: </a:t>
            </a:r>
            <a:br>
              <a:rPr lang="en-GB" sz="2800" dirty="0" smtClean="0"/>
            </a:br>
            <a:r>
              <a:rPr lang="en-GB" sz="2800" dirty="0" smtClean="0"/>
              <a:t>Spiritual </a:t>
            </a:r>
            <a:r>
              <a:rPr lang="en-GB" sz="2800" dirty="0"/>
              <a:t>and meditation-induced crises: </a:t>
            </a:r>
            <a:r>
              <a:rPr lang="en-GB" sz="2800" dirty="0" smtClean="0"/>
              <a:t>Historical </a:t>
            </a:r>
            <a:r>
              <a:rPr lang="en-GB" sz="2800" dirty="0"/>
              <a:t>developments and current state</a:t>
            </a:r>
          </a:p>
          <a:p>
            <a:pPr marL="457200" lvl="1" indent="0">
              <a:buNone/>
            </a:pPr>
            <a:r>
              <a:rPr lang="en-GB" sz="2800" dirty="0" smtClean="0"/>
              <a:t/>
            </a:r>
            <a:br>
              <a:rPr lang="en-GB" sz="2800" dirty="0" smtClean="0"/>
            </a:br>
            <a:r>
              <a:rPr lang="en-GB" sz="2800" dirty="0" smtClean="0"/>
              <a:t>Isabel Clarke: </a:t>
            </a:r>
            <a:r>
              <a:rPr lang="en-GB" sz="2800" dirty="0"/>
              <a:t/>
            </a:r>
            <a:br>
              <a:rPr lang="en-GB" sz="2800" dirty="0"/>
            </a:br>
            <a:r>
              <a:rPr lang="en-GB" sz="2800" dirty="0"/>
              <a:t>When the spiritual path goes astray: </a:t>
            </a:r>
            <a:r>
              <a:rPr lang="en-GB" sz="2800" dirty="0" smtClean="0"/>
              <a:t>The </a:t>
            </a:r>
            <a:r>
              <a:rPr lang="en-GB" sz="2800" dirty="0"/>
              <a:t>work of the Spiritual Crisis Network </a:t>
            </a:r>
          </a:p>
          <a:p>
            <a:pPr marL="0" indent="0">
              <a:buNone/>
            </a:pPr>
            <a:r>
              <a:rPr lang="en-GB" dirty="0" smtClean="0"/>
              <a:t/>
            </a:r>
            <a:br>
              <a:rPr lang="en-GB" dirty="0" smtClean="0"/>
            </a:br>
            <a:r>
              <a:rPr lang="en-GB" sz="3800" dirty="0" smtClean="0"/>
              <a:t>3 - 3.30 pm  Coffee break</a:t>
            </a:r>
          </a:p>
          <a:p>
            <a:pPr marL="0" indent="0">
              <a:buNone/>
            </a:pPr>
            <a:r>
              <a:rPr lang="en-GB" sz="3800" dirty="0" smtClean="0"/>
              <a:t/>
            </a:r>
            <a:br>
              <a:rPr lang="en-GB" sz="3800" dirty="0" smtClean="0"/>
            </a:br>
            <a:r>
              <a:rPr lang="en-GB" sz="3800" dirty="0" smtClean="0"/>
              <a:t>3.30-5 pm Roundtable (incl. questions from audience)</a:t>
            </a:r>
          </a:p>
          <a:p>
            <a:pPr marL="457200" lvl="1" indent="0">
              <a:buNone/>
            </a:pPr>
            <a:endParaRPr lang="en-GB" sz="2900" dirty="0" smtClean="0"/>
          </a:p>
          <a:p>
            <a:pPr marL="457200" lvl="1" indent="0">
              <a:buNone/>
            </a:pPr>
            <a:endParaRPr lang="en-GB" sz="2900" dirty="0"/>
          </a:p>
          <a:p>
            <a:pPr marL="457200" lvl="1" indent="0">
              <a:buNone/>
            </a:pPr>
            <a:r>
              <a:rPr lang="en-GB" sz="4500" dirty="0" smtClean="0"/>
              <a:t>#</a:t>
            </a:r>
            <a:r>
              <a:rPr lang="en-GB" sz="4500" dirty="0" err="1" smtClean="0"/>
              <a:t>darksideofmeditation</a:t>
            </a:r>
            <a:endParaRPr lang="en-GB" sz="4500" dirty="0" smtClean="0"/>
          </a:p>
          <a:p>
            <a:endParaRPr lang="en-GB" dirty="0"/>
          </a:p>
        </p:txBody>
      </p:sp>
    </p:spTree>
    <p:extLst>
      <p:ext uri="{BB962C8B-B14F-4D97-AF65-F5344CB8AC3E}">
        <p14:creationId xmlns:p14="http://schemas.microsoft.com/office/powerpoint/2010/main" val="28885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3446"/>
          </a:xfrm>
        </p:spPr>
        <p:txBody>
          <a:bodyPr>
            <a:normAutofit fontScale="90000"/>
          </a:bodyPr>
          <a:lstStyle/>
          <a:p>
            <a:r>
              <a:rPr lang="en-GB" dirty="0" smtClean="0"/>
              <a:t>Spiritual bypassing &amp; misinterpretations</a:t>
            </a:r>
            <a:endParaRPr lang="en-GB" dirty="0"/>
          </a:p>
        </p:txBody>
      </p:sp>
      <p:sp>
        <p:nvSpPr>
          <p:cNvPr id="3" name="Content Placeholder 2"/>
          <p:cNvSpPr>
            <a:spLocks noGrp="1"/>
          </p:cNvSpPr>
          <p:nvPr>
            <p:ph idx="1"/>
          </p:nvPr>
        </p:nvSpPr>
        <p:spPr>
          <a:xfrm>
            <a:off x="1120000" y="1219200"/>
            <a:ext cx="10233800" cy="5500914"/>
          </a:xfrm>
        </p:spPr>
        <p:txBody>
          <a:bodyPr>
            <a:noAutofit/>
          </a:bodyPr>
          <a:lstStyle/>
          <a:p>
            <a:r>
              <a:rPr lang="en-GB" sz="2600" dirty="0" smtClean="0"/>
              <a:t>Meditation as escape, to </a:t>
            </a:r>
            <a:r>
              <a:rPr lang="en-GB" sz="2600" dirty="0"/>
              <a:t>“feel good</a:t>
            </a:r>
            <a:r>
              <a:rPr lang="en-GB" sz="2600" dirty="0" smtClean="0"/>
              <a:t>” and avoid darkness</a:t>
            </a:r>
          </a:p>
          <a:p>
            <a:r>
              <a:rPr lang="en-GB" sz="2600" dirty="0" smtClean="0"/>
              <a:t>“</a:t>
            </a:r>
            <a:r>
              <a:rPr lang="en-GB" sz="2600" dirty="0"/>
              <a:t>spiritual bypassing” (</a:t>
            </a:r>
            <a:r>
              <a:rPr lang="en-GB" sz="2600" dirty="0" err="1"/>
              <a:t>Welwood</a:t>
            </a:r>
            <a:r>
              <a:rPr lang="en-GB" sz="2600" dirty="0"/>
              <a:t>): "tendency to use spiritual ideas and practices to sidestep or avoid facing unresolved emotional issues, psychological wounds, and unfinished developmental tasks". </a:t>
            </a:r>
          </a:p>
          <a:p>
            <a:r>
              <a:rPr lang="en-GB" sz="2600" dirty="0" smtClean="0"/>
              <a:t>Misinterpretations</a:t>
            </a:r>
            <a:endParaRPr lang="en-GB" sz="2600" dirty="0"/>
          </a:p>
          <a:p>
            <a:pPr lvl="1"/>
            <a:r>
              <a:rPr lang="en-GB" sz="2000" dirty="0" smtClean="0"/>
              <a:t>Spiritual path = </a:t>
            </a:r>
            <a:r>
              <a:rPr lang="en-GB" sz="2000" dirty="0"/>
              <a:t>turning away from </a:t>
            </a:r>
            <a:r>
              <a:rPr lang="en-GB" sz="2000" dirty="0" smtClean="0"/>
              <a:t>darkness and “negative” emotions? → vs get </a:t>
            </a:r>
            <a:r>
              <a:rPr lang="en-GB" sz="2000" dirty="0"/>
              <a:t>intimate </a:t>
            </a:r>
            <a:r>
              <a:rPr lang="en-GB" sz="2000" dirty="0" smtClean="0"/>
              <a:t>with &amp; integrate </a:t>
            </a:r>
            <a:r>
              <a:rPr lang="en-GB" sz="2000" dirty="0"/>
              <a:t>darkness (shadow work)</a:t>
            </a:r>
          </a:p>
          <a:p>
            <a:pPr lvl="1"/>
            <a:r>
              <a:rPr lang="en-GB" sz="2000" dirty="0" smtClean="0"/>
              <a:t>Transcendence = ascension →  vs. grounding &amp; connection</a:t>
            </a:r>
          </a:p>
          <a:p>
            <a:pPr lvl="1"/>
            <a:r>
              <a:rPr lang="en-GB" sz="2000" dirty="0" smtClean="0"/>
              <a:t>Experiences of emptiness, bliss etc. as proof of spiritual advancement (pseudo-nirvana) → experiences are temporary; obstacle</a:t>
            </a:r>
          </a:p>
          <a:p>
            <a:pPr lvl="1"/>
            <a:r>
              <a:rPr lang="en-GB" sz="2000" i="1" dirty="0" smtClean="0"/>
              <a:t>Freedom </a:t>
            </a:r>
            <a:r>
              <a:rPr lang="en-GB" sz="2000" i="1" dirty="0"/>
              <a:t>from self (</a:t>
            </a:r>
            <a:r>
              <a:rPr lang="en-GB" sz="2000" i="1" dirty="0" err="1"/>
              <a:t>e.g</a:t>
            </a:r>
            <a:r>
              <a:rPr lang="en-GB" sz="2000" i="1" dirty="0"/>
              <a:t>, </a:t>
            </a:r>
            <a:r>
              <a:rPr lang="en-GB" sz="2000" i="1" dirty="0" err="1"/>
              <a:t>anatta</a:t>
            </a:r>
            <a:r>
              <a:rPr lang="en-GB" sz="2000" dirty="0"/>
              <a:t>, </a:t>
            </a:r>
            <a:r>
              <a:rPr lang="en-GB" sz="2000" dirty="0"/>
              <a:t>no-self): risk </a:t>
            </a:r>
            <a:r>
              <a:rPr lang="en-GB" sz="2000" dirty="0"/>
              <a:t>for </a:t>
            </a:r>
            <a:r>
              <a:rPr lang="en-GB" sz="2000" dirty="0"/>
              <a:t>depersonalization; risk </a:t>
            </a:r>
            <a:r>
              <a:rPr lang="en-GB" sz="2000" dirty="0"/>
              <a:t>for rationalizing fragile sense of self: </a:t>
            </a:r>
            <a:r>
              <a:rPr lang="en-GB" sz="2000" b="1" dirty="0" smtClean="0"/>
              <a:t>“</a:t>
            </a:r>
            <a:r>
              <a:rPr lang="en-GB" sz="2000" b="1" dirty="0"/>
              <a:t>You have to be somebody before you can be nobody” (</a:t>
            </a:r>
            <a:r>
              <a:rPr lang="en-GB" sz="2000" b="1" dirty="0" err="1" smtClean="0"/>
              <a:t>Engler</a:t>
            </a:r>
            <a:r>
              <a:rPr lang="en-GB" sz="2000" b="1" dirty="0" smtClean="0"/>
              <a:t>)</a:t>
            </a:r>
          </a:p>
          <a:p>
            <a:pPr lvl="1"/>
            <a:r>
              <a:rPr lang="en-GB" sz="2000" dirty="0" smtClean="0"/>
              <a:t>non-attachment → risk </a:t>
            </a:r>
            <a:r>
              <a:rPr lang="en-GB" sz="2000" dirty="0"/>
              <a:t>for rationalizing inability to build stable </a:t>
            </a:r>
            <a:r>
              <a:rPr lang="en-GB" sz="2000" dirty="0" smtClean="0"/>
              <a:t>relationships </a:t>
            </a:r>
          </a:p>
          <a:p>
            <a:pPr lvl="1"/>
            <a:r>
              <a:rPr lang="en-GB" sz="2000" dirty="0" smtClean="0"/>
              <a:t>Compassion, love, being </a:t>
            </a:r>
            <a:r>
              <a:rPr lang="en-GB" sz="2000" dirty="0"/>
              <a:t>open </a:t>
            </a:r>
            <a:r>
              <a:rPr lang="en-GB" sz="2000" dirty="0"/>
              <a:t>=</a:t>
            </a:r>
            <a:r>
              <a:rPr lang="en-GB" sz="2000" dirty="0" smtClean="0"/>
              <a:t> </a:t>
            </a:r>
            <a:r>
              <a:rPr lang="en-GB" sz="2000" dirty="0"/>
              <a:t>weak </a:t>
            </a:r>
            <a:r>
              <a:rPr lang="en-GB" sz="2000" dirty="0" smtClean="0"/>
              <a:t>boundaries, excessive tolerance → vulnerability</a:t>
            </a:r>
          </a:p>
        </p:txBody>
      </p:sp>
    </p:spTree>
    <p:extLst>
      <p:ext uri="{BB962C8B-B14F-4D97-AF65-F5344CB8AC3E}">
        <p14:creationId xmlns:p14="http://schemas.microsoft.com/office/powerpoint/2010/main" val="858621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Decontextualization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…from p</a:t>
            </a:r>
            <a:r>
              <a:rPr lang="en-GB" dirty="0" smtClean="0"/>
              <a:t>hysical </a:t>
            </a:r>
            <a:r>
              <a:rPr lang="en-GB" dirty="0"/>
              <a:t>context (monastic setting/ support) </a:t>
            </a:r>
            <a:endParaRPr lang="en-GB" dirty="0" smtClean="0"/>
          </a:p>
          <a:p>
            <a:r>
              <a:rPr lang="en-GB" dirty="0"/>
              <a:t>…from everyday life (lack of integration can lead to alienation)</a:t>
            </a:r>
          </a:p>
          <a:p>
            <a:r>
              <a:rPr lang="en-GB" dirty="0" smtClean="0"/>
              <a:t>…from moral </a:t>
            </a:r>
            <a:r>
              <a:rPr lang="en-GB" dirty="0" smtClean="0"/>
              <a:t>context (e.g., compassion, ethical guidelines) </a:t>
            </a:r>
          </a:p>
          <a:p>
            <a:r>
              <a:rPr lang="en-GB" dirty="0"/>
              <a:t>…from </a:t>
            </a:r>
            <a:r>
              <a:rPr lang="en-GB" dirty="0" smtClean="0"/>
              <a:t>ritual </a:t>
            </a:r>
            <a:r>
              <a:rPr lang="en-GB" dirty="0"/>
              <a:t>context </a:t>
            </a:r>
            <a:r>
              <a:rPr lang="en-GB" dirty="0" smtClean="0"/>
              <a:t>(vs. just </a:t>
            </a:r>
            <a:r>
              <a:rPr lang="en-GB" dirty="0"/>
              <a:t>technique)</a:t>
            </a:r>
          </a:p>
          <a:p>
            <a:pPr lvl="1"/>
            <a:r>
              <a:rPr lang="en-GB" dirty="0"/>
              <a:t>No initiation/ </a:t>
            </a:r>
            <a:r>
              <a:rPr lang="en-GB" dirty="0" smtClean="0"/>
              <a:t>transmission→ </a:t>
            </a:r>
            <a:r>
              <a:rPr lang="en-GB" dirty="0"/>
              <a:t>possibly underprepared</a:t>
            </a:r>
          </a:p>
          <a:p>
            <a:pPr lvl="1"/>
            <a:r>
              <a:rPr lang="en-GB" dirty="0" smtClean="0"/>
              <a:t>Eliminating preparatory and protective rituals </a:t>
            </a:r>
          </a:p>
          <a:p>
            <a:pPr lvl="1"/>
            <a:r>
              <a:rPr lang="en-GB" dirty="0" smtClean="0"/>
              <a:t>“</a:t>
            </a:r>
            <a:r>
              <a:rPr lang="en-GB" dirty="0"/>
              <a:t>Patchwork spirituality” </a:t>
            </a:r>
            <a:r>
              <a:rPr lang="en-GB" dirty="0" smtClean="0"/>
              <a:t>→ </a:t>
            </a:r>
            <a:r>
              <a:rPr lang="en-GB" dirty="0"/>
              <a:t>lack of support through system &amp; group</a:t>
            </a:r>
          </a:p>
          <a:p>
            <a:r>
              <a:rPr lang="en-GB" dirty="0"/>
              <a:t>…from philosophical </a:t>
            </a:r>
            <a:r>
              <a:rPr lang="en-GB" dirty="0" smtClean="0"/>
              <a:t>context </a:t>
            </a:r>
            <a:endParaRPr lang="en-GB" dirty="0" smtClean="0"/>
          </a:p>
          <a:p>
            <a:pPr lvl="1"/>
            <a:r>
              <a:rPr lang="en-GB" dirty="0" smtClean="0"/>
              <a:t>Making sense of experiences</a:t>
            </a:r>
          </a:p>
          <a:p>
            <a:pPr lvl="1"/>
            <a:r>
              <a:rPr lang="en-GB" dirty="0" smtClean="0"/>
              <a:t>Misunderstandings of concepts </a:t>
            </a:r>
            <a:r>
              <a:rPr lang="en-GB" dirty="0" smtClean="0"/>
              <a:t>&amp; of </a:t>
            </a:r>
            <a:r>
              <a:rPr lang="en-GB" dirty="0" smtClean="0"/>
              <a:t>expected developments </a:t>
            </a:r>
          </a:p>
          <a:p>
            <a:pPr lvl="1"/>
            <a:r>
              <a:rPr lang="en-GB" dirty="0"/>
              <a:t>conflict between interpretative frameworks </a:t>
            </a:r>
            <a:endParaRPr lang="en-GB" dirty="0" smtClean="0"/>
          </a:p>
        </p:txBody>
      </p:sp>
    </p:spTree>
    <p:extLst>
      <p:ext uri="{BB962C8B-B14F-4D97-AF65-F5344CB8AC3E}">
        <p14:creationId xmlns:p14="http://schemas.microsoft.com/office/powerpoint/2010/main" val="3276314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14437"/>
          </a:xfrm>
        </p:spPr>
        <p:txBody>
          <a:bodyPr>
            <a:normAutofit/>
          </a:bodyPr>
          <a:lstStyle/>
          <a:p>
            <a:r>
              <a:rPr lang="en-GB" dirty="0" smtClean="0"/>
              <a:t>Contra-indicated methods?</a:t>
            </a:r>
            <a:endParaRPr lang="en-GB" dirty="0"/>
          </a:p>
        </p:txBody>
      </p:sp>
      <p:sp>
        <p:nvSpPr>
          <p:cNvPr id="3" name="Content Placeholder 2"/>
          <p:cNvSpPr>
            <a:spLocks noGrp="1"/>
          </p:cNvSpPr>
          <p:nvPr>
            <p:ph idx="1"/>
          </p:nvPr>
        </p:nvSpPr>
        <p:spPr>
          <a:xfrm>
            <a:off x="1120000" y="1028700"/>
            <a:ext cx="10233800" cy="5514975"/>
          </a:xfrm>
        </p:spPr>
        <p:txBody>
          <a:bodyPr>
            <a:noAutofit/>
          </a:bodyPr>
          <a:lstStyle/>
          <a:p>
            <a:r>
              <a:rPr lang="en-GB" sz="2400" dirty="0" smtClean="0"/>
              <a:t>Not </a:t>
            </a:r>
            <a:r>
              <a:rPr lang="en-GB" sz="2400" dirty="0"/>
              <a:t>much </a:t>
            </a:r>
            <a:r>
              <a:rPr lang="en-GB" sz="2400" dirty="0" smtClean="0"/>
              <a:t>research. Practice specificity required.</a:t>
            </a:r>
            <a:endParaRPr lang="en-GB" sz="2400" dirty="0"/>
          </a:p>
          <a:p>
            <a:r>
              <a:rPr lang="en-GB" sz="2400" dirty="0" smtClean="0"/>
              <a:t>mindfulness  possibly safer than other forms BUT</a:t>
            </a:r>
          </a:p>
          <a:p>
            <a:pPr lvl="1"/>
            <a:r>
              <a:rPr lang="en-GB" sz="2000" dirty="0" smtClean="0"/>
              <a:t>surfacing </a:t>
            </a:r>
            <a:r>
              <a:rPr lang="en-GB" sz="2000" dirty="0"/>
              <a:t>of suppressed emotions and </a:t>
            </a:r>
            <a:r>
              <a:rPr lang="en-GB" sz="2000" dirty="0" smtClean="0"/>
              <a:t>memories → </a:t>
            </a:r>
            <a:r>
              <a:rPr lang="en-GB" sz="2000" dirty="0" err="1" smtClean="0"/>
              <a:t>retraumatization</a:t>
            </a:r>
            <a:endParaRPr lang="en-GB" sz="2000" dirty="0" smtClean="0"/>
          </a:p>
          <a:p>
            <a:pPr lvl="1"/>
            <a:r>
              <a:rPr lang="en-GB" sz="2000" dirty="0" smtClean="0"/>
              <a:t>Risk of increase </a:t>
            </a:r>
            <a:r>
              <a:rPr lang="en-GB" sz="2000" dirty="0"/>
              <a:t>of </a:t>
            </a:r>
            <a:r>
              <a:rPr lang="en-GB" sz="2000" dirty="0" smtClean="0"/>
              <a:t>depression and of anxiety</a:t>
            </a:r>
          </a:p>
          <a:p>
            <a:pPr lvl="1"/>
            <a:r>
              <a:rPr lang="en-GB" sz="2000" dirty="0" smtClean="0"/>
              <a:t>Entry into other forms of meditation</a:t>
            </a:r>
          </a:p>
          <a:p>
            <a:r>
              <a:rPr lang="en-GB" sz="2400" dirty="0" smtClean="0"/>
              <a:t>High </a:t>
            </a:r>
            <a:r>
              <a:rPr lang="en-GB" sz="2400" dirty="0" smtClean="0"/>
              <a:t>intensity </a:t>
            </a:r>
            <a:r>
              <a:rPr lang="en-GB" sz="2400" dirty="0" smtClean="0"/>
              <a:t>meditation, retreats</a:t>
            </a:r>
          </a:p>
          <a:p>
            <a:pPr lvl="1"/>
            <a:r>
              <a:rPr lang="en-GB" sz="2000" dirty="0" smtClean="0"/>
              <a:t>Higher risk of psychosis, </a:t>
            </a:r>
            <a:r>
              <a:rPr lang="en-GB" sz="2000" dirty="0" err="1" smtClean="0"/>
              <a:t>dpdr</a:t>
            </a:r>
            <a:r>
              <a:rPr lang="en-GB" sz="2000" dirty="0" smtClean="0"/>
              <a:t>, and more</a:t>
            </a:r>
          </a:p>
          <a:p>
            <a:pPr lvl="1"/>
            <a:r>
              <a:rPr lang="en-GB" sz="2000" dirty="0" smtClean="0"/>
              <a:t>Retreat </a:t>
            </a:r>
            <a:r>
              <a:rPr lang="en-GB" sz="2000" i="1" dirty="0" smtClean="0"/>
              <a:t>conditions</a:t>
            </a:r>
            <a:r>
              <a:rPr lang="en-GB" sz="2000" dirty="0" smtClean="0"/>
              <a:t> might lead to problems</a:t>
            </a:r>
            <a:endParaRPr lang="en-GB" sz="2000" dirty="0" smtClean="0"/>
          </a:p>
          <a:p>
            <a:r>
              <a:rPr lang="en-GB" sz="2400" dirty="0" smtClean="0"/>
              <a:t>Certain more “dangerous” approaches (secret</a:t>
            </a:r>
            <a:r>
              <a:rPr lang="en-GB" sz="2400" dirty="0"/>
              <a:t>, </a:t>
            </a:r>
            <a:r>
              <a:rPr lang="en-GB" sz="2400" dirty="0" smtClean="0"/>
              <a:t>faster, left-handed</a:t>
            </a:r>
            <a:r>
              <a:rPr lang="en-GB" sz="2400" dirty="0"/>
              <a:t>; </a:t>
            </a:r>
            <a:r>
              <a:rPr lang="en-GB" sz="2400" dirty="0" smtClean="0"/>
              <a:t>tantric; breath </a:t>
            </a:r>
            <a:r>
              <a:rPr lang="en-GB" sz="2400" dirty="0"/>
              <a:t>control and of energy movement, kundalini </a:t>
            </a:r>
            <a:r>
              <a:rPr lang="en-GB" sz="2400" dirty="0"/>
              <a:t>awakening</a:t>
            </a:r>
            <a:r>
              <a:rPr lang="en-GB" sz="2400" dirty="0" smtClean="0"/>
              <a:t>) → “break-in techniques” (Thomas) </a:t>
            </a:r>
          </a:p>
          <a:p>
            <a:r>
              <a:rPr lang="en-GB" sz="2400" dirty="0" smtClean="0"/>
              <a:t>Fit </a:t>
            </a:r>
            <a:r>
              <a:rPr lang="en-GB" sz="2400" dirty="0"/>
              <a:t>between meditation method and personality/problems of practitioner </a:t>
            </a:r>
          </a:p>
          <a:p>
            <a:r>
              <a:rPr lang="en-GB" sz="2400" dirty="0" smtClean="0"/>
              <a:t>Good timing? </a:t>
            </a:r>
            <a:endParaRPr lang="en-GB" sz="2400" dirty="0"/>
          </a:p>
        </p:txBody>
      </p:sp>
    </p:spTree>
    <p:extLst>
      <p:ext uri="{BB962C8B-B14F-4D97-AF65-F5344CB8AC3E}">
        <p14:creationId xmlns:p14="http://schemas.microsoft.com/office/powerpoint/2010/main" val="3339417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690688"/>
          </a:xfrm>
        </p:spPr>
        <p:txBody>
          <a:bodyPr/>
          <a:lstStyle/>
          <a:p>
            <a:r>
              <a:rPr lang="en-GB" dirty="0" smtClean="0"/>
              <a:t>People at risk</a:t>
            </a:r>
            <a:endParaRPr lang="en-GB" dirty="0"/>
          </a:p>
        </p:txBody>
      </p:sp>
      <p:sp>
        <p:nvSpPr>
          <p:cNvPr id="3" name="Content Placeholder 2"/>
          <p:cNvSpPr>
            <a:spLocks noGrp="1"/>
          </p:cNvSpPr>
          <p:nvPr>
            <p:ph idx="1"/>
          </p:nvPr>
        </p:nvSpPr>
        <p:spPr>
          <a:xfrm>
            <a:off x="838200" y="1414464"/>
            <a:ext cx="10515600" cy="5214936"/>
          </a:xfrm>
        </p:spPr>
        <p:txBody>
          <a:bodyPr>
            <a:normAutofit fontScale="85000" lnSpcReduction="20000"/>
          </a:bodyPr>
          <a:lstStyle/>
          <a:p>
            <a:r>
              <a:rPr lang="en-GB" dirty="0" smtClean="0"/>
              <a:t>People </a:t>
            </a:r>
            <a:r>
              <a:rPr lang="en-GB" dirty="0"/>
              <a:t>in crisis </a:t>
            </a:r>
            <a:r>
              <a:rPr lang="en-GB" dirty="0" smtClean="0"/>
              <a:t>are attracted </a:t>
            </a:r>
            <a:r>
              <a:rPr lang="en-GB" dirty="0"/>
              <a:t>to meditation</a:t>
            </a:r>
          </a:p>
          <a:p>
            <a:r>
              <a:rPr lang="en-GB" dirty="0"/>
              <a:t>People without healthy self with good boundaries and good relationships (particularly personality disorder such as borderline, </a:t>
            </a:r>
            <a:r>
              <a:rPr lang="en-GB" dirty="0" err="1" smtClean="0"/>
              <a:t>narcissim</a:t>
            </a:r>
            <a:r>
              <a:rPr lang="en-GB" dirty="0" smtClean="0"/>
              <a:t>) </a:t>
            </a:r>
            <a:br>
              <a:rPr lang="en-GB" dirty="0" smtClean="0"/>
            </a:br>
            <a:r>
              <a:rPr lang="en-GB" dirty="0" smtClean="0"/>
              <a:t>→ </a:t>
            </a:r>
            <a:r>
              <a:rPr lang="en-GB" dirty="0"/>
              <a:t>misinterpretations, </a:t>
            </a:r>
            <a:r>
              <a:rPr lang="en-GB" dirty="0" smtClean="0"/>
              <a:t>DPDR, risk </a:t>
            </a:r>
            <a:r>
              <a:rPr lang="en-GB" dirty="0"/>
              <a:t>of exploitation… </a:t>
            </a:r>
            <a:endParaRPr lang="en-GB" dirty="0" smtClean="0"/>
          </a:p>
          <a:p>
            <a:r>
              <a:rPr lang="en-GB" dirty="0" smtClean="0"/>
              <a:t>Perfectionists/ overachievers with lack of self-compassion: pushing &amp; striving</a:t>
            </a:r>
          </a:p>
          <a:p>
            <a:pPr lvl="0"/>
            <a:r>
              <a:rPr lang="en-GB" dirty="0" smtClean="0"/>
              <a:t>Persons </a:t>
            </a:r>
            <a:r>
              <a:rPr lang="en-GB" dirty="0"/>
              <a:t>with psychiatric or psychological problems </a:t>
            </a:r>
            <a:r>
              <a:rPr lang="en-GB" dirty="0" smtClean="0"/>
              <a:t>(might need more support)</a:t>
            </a:r>
          </a:p>
          <a:p>
            <a:pPr lvl="1"/>
            <a:r>
              <a:rPr lang="en-GB" dirty="0" smtClean="0"/>
              <a:t>Addiction</a:t>
            </a:r>
            <a:r>
              <a:rPr lang="en-GB" dirty="0"/>
              <a:t>: avoid getting addicted to pleasant </a:t>
            </a:r>
            <a:r>
              <a:rPr lang="en-GB" dirty="0" smtClean="0"/>
              <a:t>bodily/mental </a:t>
            </a:r>
            <a:r>
              <a:rPr lang="en-GB" dirty="0"/>
              <a:t>states </a:t>
            </a:r>
            <a:endParaRPr lang="en-GB" dirty="0" smtClean="0"/>
          </a:p>
          <a:p>
            <a:pPr lvl="1"/>
            <a:r>
              <a:rPr lang="en-GB" dirty="0" smtClean="0"/>
              <a:t>Severely </a:t>
            </a:r>
            <a:r>
              <a:rPr lang="en-GB" dirty="0"/>
              <a:t>traumatized</a:t>
            </a:r>
            <a:r>
              <a:rPr lang="en-GB" dirty="0"/>
              <a:t>: practice mindfulness first with mindful therapist </a:t>
            </a:r>
            <a:r>
              <a:rPr lang="en-GB" dirty="0"/>
              <a:t>(</a:t>
            </a:r>
            <a:r>
              <a:rPr lang="en-GB" dirty="0" err="1"/>
              <a:t>Treleaven</a:t>
            </a:r>
            <a:r>
              <a:rPr lang="en-GB" dirty="0"/>
              <a:t> 2018)</a:t>
            </a:r>
            <a:endParaRPr lang="en-GB" dirty="0"/>
          </a:p>
          <a:p>
            <a:pPr lvl="1"/>
            <a:r>
              <a:rPr lang="en-GB" dirty="0"/>
              <a:t>previous psychotic </a:t>
            </a:r>
            <a:r>
              <a:rPr lang="en-GB" dirty="0"/>
              <a:t>episodes </a:t>
            </a:r>
            <a:r>
              <a:rPr lang="en-GB" dirty="0" smtClean="0"/>
              <a:t>(Shonin et al. 2014)</a:t>
            </a:r>
            <a:endParaRPr lang="en-GB" dirty="0"/>
          </a:p>
          <a:p>
            <a:pPr lvl="1"/>
            <a:r>
              <a:rPr lang="en-GB" dirty="0"/>
              <a:t>Depressed/suicidal: research differs whether suitable for those currently depressed. Can lead to increased suicidality (</a:t>
            </a:r>
            <a:r>
              <a:rPr lang="en-GB" dirty="0" err="1"/>
              <a:t>Kuyken</a:t>
            </a:r>
            <a:r>
              <a:rPr lang="en-GB" dirty="0"/>
              <a:t>, Crane, &amp; Williams, </a:t>
            </a:r>
            <a:r>
              <a:rPr lang="en-GB" dirty="0"/>
              <a:t>2012) and to higher awareness of low mood </a:t>
            </a:r>
            <a:r>
              <a:rPr lang="en-GB" dirty="0" smtClean="0"/>
              <a:t>(</a:t>
            </a:r>
            <a:r>
              <a:rPr lang="en-GB" dirty="0" err="1" smtClean="0"/>
              <a:t>Dobkin</a:t>
            </a:r>
            <a:r>
              <a:rPr lang="en-GB" dirty="0" smtClean="0"/>
              <a:t> et al 2012)</a:t>
            </a:r>
            <a:endParaRPr lang="en-GB" dirty="0"/>
          </a:p>
          <a:p>
            <a:pPr lvl="1"/>
            <a:r>
              <a:rPr lang="en-GB" dirty="0"/>
              <a:t>Anxiety: can </a:t>
            </a:r>
            <a:r>
              <a:rPr lang="en-GB" dirty="0" smtClean="0"/>
              <a:t>increase (Strauss et al 2014)</a:t>
            </a:r>
            <a:endParaRPr lang="en-GB" dirty="0"/>
          </a:p>
          <a:p>
            <a:pPr lvl="1"/>
            <a:r>
              <a:rPr lang="en-GB" dirty="0" smtClean="0"/>
              <a:t>previous </a:t>
            </a:r>
            <a:r>
              <a:rPr lang="en-GB" dirty="0"/>
              <a:t>drug </a:t>
            </a:r>
            <a:r>
              <a:rPr lang="en-GB" dirty="0" smtClean="0"/>
              <a:t>experiences</a:t>
            </a:r>
          </a:p>
          <a:p>
            <a:pPr marL="0" indent="0">
              <a:buNone/>
            </a:pPr>
            <a:r>
              <a:rPr lang="en-GB" dirty="0" smtClean="0"/>
              <a:t>→ Preconditions, attitude</a:t>
            </a:r>
            <a:r>
              <a:rPr lang="en-GB" dirty="0"/>
              <a:t>, method </a:t>
            </a:r>
            <a:r>
              <a:rPr lang="en-GB" dirty="0" smtClean="0"/>
              <a:t>&amp; intensity are factors why meditation sometimes breaks </a:t>
            </a:r>
            <a:r>
              <a:rPr lang="en-GB" dirty="0"/>
              <a:t>into or break through resistance, defences, preconceptions, etc. prematurely or more forcefully than people are able to handle. </a:t>
            </a:r>
          </a:p>
          <a:p>
            <a:pPr lvl="1"/>
            <a:endParaRPr lang="en-GB" dirty="0" smtClean="0"/>
          </a:p>
        </p:txBody>
      </p:sp>
    </p:spTree>
    <p:extLst>
      <p:ext uri="{BB962C8B-B14F-4D97-AF65-F5344CB8AC3E}">
        <p14:creationId xmlns:p14="http://schemas.microsoft.com/office/powerpoint/2010/main" val="3607159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Remedies</a:t>
            </a:r>
            <a:endParaRPr lang="en-GB" dirty="0"/>
          </a:p>
        </p:txBody>
      </p:sp>
      <p:sp>
        <p:nvSpPr>
          <p:cNvPr id="3" name="Content Placeholder 2"/>
          <p:cNvSpPr>
            <a:spLocks noGrp="1"/>
          </p:cNvSpPr>
          <p:nvPr>
            <p:ph idx="1"/>
          </p:nvPr>
        </p:nvSpPr>
        <p:spPr/>
        <p:txBody>
          <a:bodyPr>
            <a:normAutofit fontScale="92500" lnSpcReduction="10000"/>
          </a:bodyPr>
          <a:lstStyle/>
          <a:p>
            <a:r>
              <a:rPr lang="en-GB" dirty="0"/>
              <a:t>Staying connected and grounded (physically, socially and mentally)</a:t>
            </a:r>
          </a:p>
          <a:p>
            <a:r>
              <a:rPr lang="en-GB" dirty="0"/>
              <a:t>Awareness/mindfulness vs avoidance </a:t>
            </a:r>
          </a:p>
          <a:p>
            <a:r>
              <a:rPr lang="en-GB" dirty="0"/>
              <a:t>Self-compassion</a:t>
            </a:r>
          </a:p>
          <a:p>
            <a:r>
              <a:rPr lang="en-GB" dirty="0"/>
              <a:t>Ethics</a:t>
            </a:r>
          </a:p>
          <a:p>
            <a:r>
              <a:rPr lang="en-GB" dirty="0"/>
              <a:t>Discernment, insight or wisdom </a:t>
            </a:r>
          </a:p>
          <a:p>
            <a:r>
              <a:rPr lang="en-GB" dirty="0"/>
              <a:t>submitting to and trusting vs resisting (in process/ God/ kundalini…)</a:t>
            </a:r>
          </a:p>
          <a:p>
            <a:r>
              <a:rPr lang="en-GB" dirty="0"/>
              <a:t>system to help interpret unusual experiences </a:t>
            </a:r>
          </a:p>
          <a:p>
            <a:r>
              <a:rPr lang="en-GB" dirty="0"/>
              <a:t>Good teachers, supporting network (help to stabilize through appropriate methods, breaks and “antidotes”)</a:t>
            </a:r>
          </a:p>
          <a:p>
            <a:r>
              <a:rPr lang="en-GB" dirty="0"/>
              <a:t>Sometimes medical or psychological </a:t>
            </a:r>
            <a:r>
              <a:rPr lang="en-GB" dirty="0" smtClean="0"/>
              <a:t>treatment</a:t>
            </a:r>
            <a:endParaRPr lang="en-GB" dirty="0" smtClean="0"/>
          </a:p>
        </p:txBody>
      </p:sp>
    </p:spTree>
    <p:extLst>
      <p:ext uri="{BB962C8B-B14F-4D97-AF65-F5344CB8AC3E}">
        <p14:creationId xmlns:p14="http://schemas.microsoft.com/office/powerpoint/2010/main" val="33977259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Working with trauma</a:t>
            </a:r>
            <a:endParaRPr lang="en-GB" dirty="0"/>
          </a:p>
        </p:txBody>
      </p:sp>
      <p:sp>
        <p:nvSpPr>
          <p:cNvPr id="3" name="Content Placeholder 2"/>
          <p:cNvSpPr>
            <a:spLocks noGrp="1"/>
          </p:cNvSpPr>
          <p:nvPr>
            <p:ph idx="1"/>
          </p:nvPr>
        </p:nvSpPr>
        <p:spPr>
          <a:xfrm>
            <a:off x="1120000" y="1825625"/>
            <a:ext cx="5585600" cy="4351338"/>
          </a:xfrm>
        </p:spPr>
        <p:txBody>
          <a:bodyPr>
            <a:normAutofit fontScale="70000" lnSpcReduction="20000"/>
          </a:bodyPr>
          <a:lstStyle/>
          <a:p>
            <a:pPr fontAlgn="base"/>
            <a:r>
              <a:rPr lang="en-GB" dirty="0" smtClean="0"/>
              <a:t>3 </a:t>
            </a:r>
            <a:r>
              <a:rPr lang="en-GB" dirty="0"/>
              <a:t>stages of recovery </a:t>
            </a:r>
          </a:p>
          <a:p>
            <a:pPr marL="914400" lvl="1" indent="-457200" fontAlgn="base">
              <a:buFont typeface="+mj-lt"/>
              <a:buAutoNum type="arabicPeriod"/>
            </a:pPr>
            <a:r>
              <a:rPr lang="en-GB" dirty="0"/>
              <a:t>Safety and stabilisation</a:t>
            </a:r>
          </a:p>
          <a:p>
            <a:pPr marL="914400" lvl="1" indent="-457200" fontAlgn="base">
              <a:buFont typeface="+mj-lt"/>
              <a:buAutoNum type="arabicPeriod"/>
            </a:pPr>
            <a:r>
              <a:rPr lang="en-GB" dirty="0"/>
              <a:t>Processing traumatic memories</a:t>
            </a:r>
          </a:p>
          <a:p>
            <a:pPr marL="914400" lvl="1" indent="-457200" fontAlgn="base">
              <a:buFont typeface="+mj-lt"/>
              <a:buAutoNum type="arabicPeriod"/>
            </a:pPr>
            <a:r>
              <a:rPr lang="en-GB" dirty="0"/>
              <a:t>Consolidation, integration and reconnection—resolution and </a:t>
            </a:r>
            <a:r>
              <a:rPr lang="en-GB" dirty="0" smtClean="0"/>
              <a:t>recovery</a:t>
            </a:r>
            <a:endParaRPr lang="en-GB" dirty="0"/>
          </a:p>
          <a:p>
            <a:r>
              <a:rPr lang="en-GB" dirty="0"/>
              <a:t>Window of tolerance </a:t>
            </a:r>
            <a:r>
              <a:rPr lang="en-GB" dirty="0" smtClean="0"/>
              <a:t>(Dan Siegel</a:t>
            </a:r>
            <a:r>
              <a:rPr lang="en-GB" dirty="0" smtClean="0"/>
              <a:t>)</a:t>
            </a:r>
          </a:p>
          <a:p>
            <a:r>
              <a:rPr lang="en-GB" smtClean="0"/>
              <a:t>Trauma-sensitive mindfulness</a:t>
            </a:r>
          </a:p>
          <a:p>
            <a:pPr lvl="1"/>
            <a:r>
              <a:rPr lang="en-GB" smtClean="0"/>
              <a:t>Screening (e.g., Dobkin 2012)</a:t>
            </a:r>
            <a:endParaRPr lang="en-GB" smtClean="0">
              <a:solidFill>
                <a:srgbClr val="FF0000"/>
              </a:solidFill>
            </a:endParaRPr>
          </a:p>
          <a:p>
            <a:pPr lvl="1"/>
            <a:r>
              <a:rPr lang="en-GB" smtClean="0"/>
              <a:t>Preparing the meditator</a:t>
            </a:r>
          </a:p>
          <a:p>
            <a:pPr lvl="1"/>
            <a:r>
              <a:rPr lang="en-GB" smtClean="0"/>
              <a:t>Facilitating stability and giving supports for staying grounded and out of distress (e.g. suitable anchor)</a:t>
            </a:r>
          </a:p>
          <a:p>
            <a:pPr lvl="1"/>
            <a:r>
              <a:rPr lang="en-GB" smtClean="0"/>
              <a:t>Creating collaborative relationships and creating safe environments by giving control to participants</a:t>
            </a:r>
          </a:p>
          <a:p>
            <a:pPr lvl="1"/>
            <a:r>
              <a:rPr lang="en-GB" smtClean="0"/>
              <a:t>Normalizing/ validating</a:t>
            </a:r>
          </a:p>
          <a:p>
            <a:pPr lvl="1"/>
            <a:r>
              <a:rPr lang="en-GB" smtClean="0"/>
              <a:t>Modelling and focusing on </a:t>
            </a:r>
            <a:r>
              <a:rPr lang="en-GB" b="1" smtClean="0"/>
              <a:t>compassion for self </a:t>
            </a:r>
            <a:r>
              <a:rPr lang="en-GB" smtClean="0"/>
              <a:t>and others</a:t>
            </a:r>
          </a:p>
          <a:p>
            <a:pPr lvl="1"/>
            <a:r>
              <a:rPr lang="en-GB" smtClean="0"/>
              <a:t>Referrals</a:t>
            </a:r>
          </a:p>
          <a:p>
            <a:endParaRPr lang="en-GB" dirty="0" smtClean="0"/>
          </a:p>
        </p:txBody>
      </p:sp>
      <p:sp>
        <p:nvSpPr>
          <p:cNvPr id="4" name="AutoShape 4" descr="Image result for window of tolerance dbt"/>
          <p:cNvSpPr>
            <a:spLocks noChangeAspect="1" noChangeArrowheads="1"/>
          </p:cNvSpPr>
          <p:nvPr/>
        </p:nvSpPr>
        <p:spPr bwMode="auto">
          <a:xfrm>
            <a:off x="155575" y="-144463"/>
            <a:ext cx="136099"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Bevel 6"/>
          <p:cNvSpPr/>
          <p:nvPr/>
        </p:nvSpPr>
        <p:spPr>
          <a:xfrm>
            <a:off x="7293087" y="2505176"/>
            <a:ext cx="4500430" cy="21336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Window of Tolerance</a:t>
            </a:r>
          </a:p>
          <a:p>
            <a:pPr marL="342900" indent="-342900" algn="ctr">
              <a:buFont typeface="Arial" panose="020B0604020202020204" pitchFamily="34" charset="0"/>
              <a:buChar char="•"/>
            </a:pPr>
            <a:r>
              <a:rPr lang="en-GB" sz="2000" dirty="0" smtClean="0"/>
              <a:t>Engaged, alert</a:t>
            </a:r>
          </a:p>
          <a:p>
            <a:pPr marL="342900" indent="-342900" algn="ctr">
              <a:buFont typeface="Arial" panose="020B0604020202020204" pitchFamily="34" charset="0"/>
              <a:buChar char="•"/>
            </a:pPr>
            <a:r>
              <a:rPr lang="en-GB" sz="2000" dirty="0" smtClean="0"/>
              <a:t>accessing reason &amp; emotion</a:t>
            </a:r>
          </a:p>
          <a:p>
            <a:pPr marL="342900" indent="-342900" algn="ctr">
              <a:buFont typeface="Arial" panose="020B0604020202020204" pitchFamily="34" charset="0"/>
              <a:buChar char="•"/>
            </a:pPr>
            <a:r>
              <a:rPr lang="en-GB" sz="2000" dirty="0" smtClean="0"/>
              <a:t>Optimal problem solving</a:t>
            </a:r>
          </a:p>
        </p:txBody>
      </p:sp>
      <p:sp>
        <p:nvSpPr>
          <p:cNvPr id="9" name="TextBox 8"/>
          <p:cNvSpPr txBox="1"/>
          <p:nvPr/>
        </p:nvSpPr>
        <p:spPr>
          <a:xfrm>
            <a:off x="7707086" y="899886"/>
            <a:ext cx="184731" cy="369332"/>
          </a:xfrm>
          <a:prstGeom prst="rect">
            <a:avLst/>
          </a:prstGeom>
          <a:noFill/>
        </p:spPr>
        <p:txBody>
          <a:bodyPr wrap="none" rtlCol="0">
            <a:spAutoFit/>
          </a:bodyPr>
          <a:lstStyle/>
          <a:p>
            <a:endParaRPr lang="en-GB" dirty="0"/>
          </a:p>
        </p:txBody>
      </p:sp>
      <p:sp>
        <p:nvSpPr>
          <p:cNvPr id="10" name="Rectangle 9"/>
          <p:cNvSpPr/>
          <p:nvPr/>
        </p:nvSpPr>
        <p:spPr>
          <a:xfrm>
            <a:off x="7343225" y="119742"/>
            <a:ext cx="4500431" cy="1767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err="1" smtClean="0"/>
              <a:t>Hyperarausal</a:t>
            </a:r>
            <a:endParaRPr lang="en-GB" sz="2400" dirty="0"/>
          </a:p>
          <a:p>
            <a:pPr marL="342900" indent="-342900" algn="ctr">
              <a:buFont typeface="Arial" panose="020B0604020202020204" pitchFamily="34" charset="0"/>
              <a:buChar char="•"/>
            </a:pPr>
            <a:r>
              <a:rPr lang="en-GB" dirty="0" smtClean="0"/>
              <a:t>Can’t calm down</a:t>
            </a:r>
          </a:p>
          <a:p>
            <a:pPr marL="342900" indent="-342900" algn="ctr">
              <a:buFont typeface="Arial" panose="020B0604020202020204" pitchFamily="34" charset="0"/>
              <a:buChar char="•"/>
            </a:pPr>
            <a:r>
              <a:rPr lang="en-GB" dirty="0" smtClean="0"/>
              <a:t>Fight or flight</a:t>
            </a:r>
            <a:endParaRPr lang="en-GB" dirty="0"/>
          </a:p>
          <a:p>
            <a:pPr marL="342900" indent="-342900" algn="ctr">
              <a:buFont typeface="Arial" panose="020B0604020202020204" pitchFamily="34" charset="0"/>
              <a:buChar char="•"/>
            </a:pPr>
            <a:r>
              <a:rPr lang="en-GB" dirty="0" smtClean="0"/>
              <a:t>Overwhelmed: Anxious, emotional distress, can’t think clearly</a:t>
            </a:r>
            <a:endParaRPr lang="en-GB" dirty="0"/>
          </a:p>
        </p:txBody>
      </p:sp>
      <p:sp>
        <p:nvSpPr>
          <p:cNvPr id="13" name="Rectangle 12"/>
          <p:cNvSpPr/>
          <p:nvPr/>
        </p:nvSpPr>
        <p:spPr>
          <a:xfrm>
            <a:off x="7343226" y="5001529"/>
            <a:ext cx="4500430" cy="1767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err="1" smtClean="0"/>
              <a:t>Hypoarausal</a:t>
            </a:r>
            <a:endParaRPr lang="en-GB" sz="2400" dirty="0"/>
          </a:p>
          <a:p>
            <a:pPr marL="342900" indent="-342900" algn="ctr">
              <a:buFont typeface="Arial" panose="020B0604020202020204" pitchFamily="34" charset="0"/>
              <a:buChar char="•"/>
            </a:pPr>
            <a:r>
              <a:rPr lang="en-GB" dirty="0" smtClean="0"/>
              <a:t>Shutting down</a:t>
            </a:r>
          </a:p>
          <a:p>
            <a:pPr marL="342900" indent="-342900" algn="ctr">
              <a:buFont typeface="Arial" panose="020B0604020202020204" pitchFamily="34" charset="0"/>
              <a:buChar char="•"/>
            </a:pPr>
            <a:r>
              <a:rPr lang="en-GB" dirty="0" smtClean="0"/>
              <a:t>No access to emotions, numb</a:t>
            </a:r>
          </a:p>
          <a:p>
            <a:pPr marL="342900" indent="-342900" algn="ctr">
              <a:buFont typeface="Arial" panose="020B0604020202020204" pitchFamily="34" charset="0"/>
              <a:buChar char="•"/>
            </a:pPr>
            <a:r>
              <a:rPr lang="en-GB" dirty="0" smtClean="0"/>
              <a:t>Processing cannot take place</a:t>
            </a:r>
            <a:endParaRPr lang="en-GB" dirty="0"/>
          </a:p>
        </p:txBody>
      </p:sp>
      <p:sp>
        <p:nvSpPr>
          <p:cNvPr id="11" name="Up Arrow 10"/>
          <p:cNvSpPr/>
          <p:nvPr/>
        </p:nvSpPr>
        <p:spPr>
          <a:xfrm>
            <a:off x="8935635" y="4678364"/>
            <a:ext cx="410354" cy="313532"/>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Up Arrow 15"/>
          <p:cNvSpPr/>
          <p:nvPr/>
        </p:nvSpPr>
        <p:spPr>
          <a:xfrm>
            <a:off x="9873266" y="1995708"/>
            <a:ext cx="410354" cy="470806"/>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Up Arrow 16"/>
          <p:cNvSpPr/>
          <p:nvPr/>
        </p:nvSpPr>
        <p:spPr>
          <a:xfrm rot="10800000">
            <a:off x="9873266" y="4689453"/>
            <a:ext cx="410354" cy="313532"/>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Up Arrow 17"/>
          <p:cNvSpPr/>
          <p:nvPr/>
        </p:nvSpPr>
        <p:spPr>
          <a:xfrm rot="10800000">
            <a:off x="8935635" y="2010221"/>
            <a:ext cx="410354" cy="456293"/>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6976148" y="1862877"/>
            <a:ext cx="1963999" cy="646331"/>
          </a:xfrm>
          <a:prstGeom prst="rect">
            <a:avLst/>
          </a:prstGeom>
          <a:noFill/>
        </p:spPr>
        <p:txBody>
          <a:bodyPr wrap="none" rtlCol="0">
            <a:spAutoFit/>
          </a:bodyPr>
          <a:lstStyle/>
          <a:p>
            <a:r>
              <a:rPr lang="en-GB" dirty="0" smtClean="0"/>
              <a:t>Stress and trauma </a:t>
            </a:r>
          </a:p>
          <a:p>
            <a:r>
              <a:rPr lang="en-GB" dirty="0" smtClean="0"/>
              <a:t>decreases window</a:t>
            </a:r>
            <a:endParaRPr lang="en-GB" dirty="0"/>
          </a:p>
        </p:txBody>
      </p:sp>
      <p:sp>
        <p:nvSpPr>
          <p:cNvPr id="21" name="TextBox 20"/>
          <p:cNvSpPr txBox="1"/>
          <p:nvPr/>
        </p:nvSpPr>
        <p:spPr>
          <a:xfrm>
            <a:off x="10314953" y="1872850"/>
            <a:ext cx="1869423" cy="646331"/>
          </a:xfrm>
          <a:prstGeom prst="rect">
            <a:avLst/>
          </a:prstGeom>
          <a:noFill/>
        </p:spPr>
        <p:txBody>
          <a:bodyPr wrap="none" rtlCol="0">
            <a:spAutoFit/>
          </a:bodyPr>
          <a:lstStyle/>
          <a:p>
            <a:r>
              <a:rPr lang="en-GB" dirty="0" smtClean="0"/>
              <a:t>Therapeutic work</a:t>
            </a:r>
          </a:p>
          <a:p>
            <a:r>
              <a:rPr lang="en-GB" dirty="0" smtClean="0"/>
              <a:t>Increases window</a:t>
            </a:r>
            <a:endParaRPr lang="en-GB" dirty="0"/>
          </a:p>
        </p:txBody>
      </p:sp>
    </p:spTree>
    <p:extLst>
      <p:ext uri="{BB962C8B-B14F-4D97-AF65-F5344CB8AC3E}">
        <p14:creationId xmlns:p14="http://schemas.microsoft.com/office/powerpoint/2010/main" val="25699695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Left in the dark:</a:t>
            </a:r>
            <a:endParaRPr lang="en-GB" dirty="0"/>
          </a:p>
        </p:txBody>
      </p:sp>
      <p:sp>
        <p:nvSpPr>
          <p:cNvPr id="3" name="Content Placeholder 2"/>
          <p:cNvSpPr>
            <a:spLocks noGrp="1"/>
          </p:cNvSpPr>
          <p:nvPr>
            <p:ph idx="1"/>
          </p:nvPr>
        </p:nvSpPr>
        <p:spPr/>
        <p:txBody>
          <a:bodyPr>
            <a:normAutofit fontScale="92500" lnSpcReduction="10000"/>
          </a:bodyPr>
          <a:lstStyle/>
          <a:p>
            <a:r>
              <a:rPr lang="en-GB" dirty="0"/>
              <a:t>Psychosis &amp; spiritual emergency</a:t>
            </a:r>
          </a:p>
          <a:p>
            <a:r>
              <a:rPr lang="en-GB" dirty="0"/>
              <a:t>Abuse and exploitation related to meditation</a:t>
            </a:r>
          </a:p>
          <a:p>
            <a:r>
              <a:rPr lang="en-GB" dirty="0" smtClean="0"/>
              <a:t>Teachers </a:t>
            </a:r>
          </a:p>
          <a:p>
            <a:r>
              <a:rPr lang="en-GB" dirty="0" smtClean="0"/>
              <a:t>Qigong </a:t>
            </a:r>
            <a:r>
              <a:rPr lang="en-GB" dirty="0"/>
              <a:t>and kundalini</a:t>
            </a:r>
          </a:p>
          <a:p>
            <a:r>
              <a:rPr lang="en-GB" dirty="0" smtClean="0"/>
              <a:t>Spiritual forces and beings like demons</a:t>
            </a:r>
            <a:endParaRPr lang="en-GB" dirty="0"/>
          </a:p>
          <a:p>
            <a:r>
              <a:rPr lang="en-GB" dirty="0" smtClean="0"/>
              <a:t>Comparison with othe</a:t>
            </a:r>
            <a:r>
              <a:rPr lang="en-GB" dirty="0" smtClean="0"/>
              <a:t>r practices that can have similar effects (</a:t>
            </a:r>
            <a:r>
              <a:rPr lang="en-GB" dirty="0" smtClean="0"/>
              <a:t>walking, art, the dark </a:t>
            </a:r>
            <a:r>
              <a:rPr lang="en-GB" dirty="0" smtClean="0"/>
              <a:t>side of </a:t>
            </a:r>
            <a:r>
              <a:rPr lang="en-GB" dirty="0" smtClean="0"/>
              <a:t>therapy, drugs)</a:t>
            </a:r>
          </a:p>
          <a:p>
            <a:pPr lvl="0"/>
            <a:r>
              <a:rPr lang="de-DE" dirty="0"/>
              <a:t>Imagined </a:t>
            </a:r>
            <a:r>
              <a:rPr lang="de-DE" dirty="0" smtClean="0"/>
              <a:t>trauma</a:t>
            </a:r>
          </a:p>
          <a:p>
            <a:pPr lvl="0"/>
            <a:r>
              <a:rPr lang="de-DE" dirty="0" smtClean="0"/>
              <a:t>Stealth Buddhism</a:t>
            </a:r>
            <a:endParaRPr lang="en-GB" dirty="0"/>
          </a:p>
          <a:p>
            <a:r>
              <a:rPr lang="en-GB" dirty="0" smtClean="0"/>
              <a:t>And more</a:t>
            </a:r>
            <a:endParaRPr lang="en-GB" dirty="0"/>
          </a:p>
          <a:p>
            <a:endParaRPr lang="en-GB" dirty="0"/>
          </a:p>
        </p:txBody>
      </p:sp>
    </p:spTree>
    <p:extLst>
      <p:ext uri="{BB962C8B-B14F-4D97-AF65-F5344CB8AC3E}">
        <p14:creationId xmlns:p14="http://schemas.microsoft.com/office/powerpoint/2010/main" val="16530188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4087" y="2551112"/>
            <a:ext cx="10515600" cy="1325563"/>
          </a:xfrm>
        </p:spPr>
        <p:txBody>
          <a:bodyPr/>
          <a:lstStyle/>
          <a:p>
            <a:r>
              <a:rPr lang="en-GB" dirty="0" smtClean="0"/>
              <a:t>Embracing the Darkness</a:t>
            </a:r>
            <a:endParaRPr lang="en-GB" dirty="0"/>
          </a:p>
        </p:txBody>
      </p:sp>
    </p:spTree>
    <p:extLst>
      <p:ext uri="{BB962C8B-B14F-4D97-AF65-F5344CB8AC3E}">
        <p14:creationId xmlns:p14="http://schemas.microsoft.com/office/powerpoint/2010/main" val="21447564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Roundtable</a:t>
            </a:r>
            <a:endParaRPr lang="en-GB" dirty="0"/>
          </a:p>
        </p:txBody>
      </p:sp>
      <p:sp>
        <p:nvSpPr>
          <p:cNvPr id="3" name="Content Placeholder 2"/>
          <p:cNvSpPr>
            <a:spLocks noGrp="1"/>
          </p:cNvSpPr>
          <p:nvPr>
            <p:ph idx="1"/>
          </p:nvPr>
        </p:nvSpPr>
        <p:spPr>
          <a:xfrm>
            <a:off x="1120000" y="1825625"/>
            <a:ext cx="10233800" cy="4732338"/>
          </a:xfrm>
        </p:spPr>
        <p:txBody>
          <a:bodyPr>
            <a:normAutofit fontScale="85000" lnSpcReduction="20000"/>
          </a:bodyPr>
          <a:lstStyle/>
          <a:p>
            <a:r>
              <a:rPr lang="en-GB" b="1" dirty="0"/>
              <a:t>Dr Andrew Watson</a:t>
            </a:r>
            <a:r>
              <a:rPr lang="en-GB" dirty="0"/>
              <a:t> </a:t>
            </a:r>
            <a:r>
              <a:rPr lang="en-GB" dirty="0" smtClean="0">
                <a:solidFill>
                  <a:schemeClr val="accent1">
                    <a:lumMod val="40000"/>
                    <a:lumOff val="60000"/>
                  </a:schemeClr>
                </a:solidFill>
              </a:rPr>
              <a:t>(Associate </a:t>
            </a:r>
            <a:r>
              <a:rPr lang="en-GB" dirty="0">
                <a:solidFill>
                  <a:schemeClr val="accent1">
                    <a:lumMod val="40000"/>
                    <a:lumOff val="60000"/>
                  </a:schemeClr>
                </a:solidFill>
              </a:rPr>
              <a:t>Medical Director for Psychiatry in </a:t>
            </a:r>
            <a:r>
              <a:rPr lang="en-GB" dirty="0" smtClean="0">
                <a:solidFill>
                  <a:schemeClr val="accent1">
                    <a:lumMod val="40000"/>
                    <a:lumOff val="60000"/>
                  </a:schemeClr>
                </a:solidFill>
              </a:rPr>
              <a:t>Lothian; Snr </a:t>
            </a:r>
            <a:r>
              <a:rPr lang="en-GB" dirty="0">
                <a:solidFill>
                  <a:schemeClr val="accent1">
                    <a:lumMod val="40000"/>
                    <a:lumOff val="60000"/>
                  </a:schemeClr>
                </a:solidFill>
              </a:rPr>
              <a:t>Clinical Lecturer in Psychiatry at </a:t>
            </a:r>
            <a:r>
              <a:rPr lang="en-GB" dirty="0" err="1">
                <a:solidFill>
                  <a:schemeClr val="accent1">
                    <a:lumMod val="40000"/>
                    <a:lumOff val="60000"/>
                  </a:schemeClr>
                </a:solidFill>
              </a:rPr>
              <a:t>Uni</a:t>
            </a:r>
            <a:r>
              <a:rPr lang="en-GB" dirty="0">
                <a:solidFill>
                  <a:schemeClr val="accent1">
                    <a:lumMod val="40000"/>
                    <a:lumOff val="60000"/>
                  </a:schemeClr>
                </a:solidFill>
              </a:rPr>
              <a:t> of </a:t>
            </a:r>
            <a:r>
              <a:rPr lang="en-GB" dirty="0" smtClean="0">
                <a:solidFill>
                  <a:schemeClr val="accent1">
                    <a:lumMod val="40000"/>
                    <a:lumOff val="60000"/>
                  </a:schemeClr>
                </a:solidFill>
              </a:rPr>
              <a:t>Edinburgh)</a:t>
            </a:r>
            <a:r>
              <a:rPr lang="en-GB" dirty="0"/>
              <a:t> </a:t>
            </a:r>
            <a:endParaRPr lang="en-GB" dirty="0" smtClean="0"/>
          </a:p>
          <a:p>
            <a:r>
              <a:rPr lang="en-GB" b="1" dirty="0" smtClean="0"/>
              <a:t>Dr </a:t>
            </a:r>
            <a:r>
              <a:rPr lang="en-GB" b="1" dirty="0"/>
              <a:t>M</a:t>
            </a:r>
            <a:r>
              <a:rPr lang="en-GB" dirty="0"/>
              <a:t>a</a:t>
            </a:r>
            <a:r>
              <a:rPr lang="en-GB" b="1" dirty="0"/>
              <a:t>rk Miller</a:t>
            </a:r>
            <a:r>
              <a:rPr lang="en-GB" dirty="0"/>
              <a:t> </a:t>
            </a:r>
            <a:r>
              <a:rPr lang="en-GB" dirty="0" smtClean="0">
                <a:solidFill>
                  <a:schemeClr val="accent1">
                    <a:lumMod val="40000"/>
                    <a:lumOff val="60000"/>
                  </a:schemeClr>
                </a:solidFill>
              </a:rPr>
              <a:t>(Philosopher </a:t>
            </a:r>
            <a:r>
              <a:rPr lang="en-GB" dirty="0">
                <a:solidFill>
                  <a:schemeClr val="accent1">
                    <a:lumMod val="40000"/>
                    <a:lumOff val="60000"/>
                  </a:schemeClr>
                </a:solidFill>
              </a:rPr>
              <a:t>of </a:t>
            </a:r>
            <a:r>
              <a:rPr lang="en-GB" dirty="0" smtClean="0">
                <a:solidFill>
                  <a:schemeClr val="accent1">
                    <a:lumMod val="40000"/>
                    <a:lumOff val="60000"/>
                  </a:schemeClr>
                </a:solidFill>
              </a:rPr>
              <a:t>cognition) </a:t>
            </a:r>
            <a:r>
              <a:rPr lang="en-GB" dirty="0">
                <a:solidFill>
                  <a:schemeClr val="accent1">
                    <a:lumMod val="40000"/>
                    <a:lumOff val="60000"/>
                  </a:schemeClr>
                </a:solidFill>
              </a:rPr>
              <a:t> </a:t>
            </a:r>
          </a:p>
          <a:p>
            <a:r>
              <a:rPr lang="en-GB" b="1" dirty="0"/>
              <a:t>Richard H </a:t>
            </a:r>
            <a:r>
              <a:rPr lang="en-GB" b="1" dirty="0" err="1"/>
              <a:t>H</a:t>
            </a:r>
            <a:r>
              <a:rPr lang="en-GB" b="1" dirty="0"/>
              <a:t> Johnston</a:t>
            </a:r>
            <a:r>
              <a:rPr lang="en-GB" dirty="0"/>
              <a:t> </a:t>
            </a:r>
            <a:r>
              <a:rPr lang="en-GB" dirty="0">
                <a:solidFill>
                  <a:schemeClr val="accent1">
                    <a:lumMod val="40000"/>
                    <a:lumOff val="60000"/>
                  </a:schemeClr>
                </a:solidFill>
              </a:rPr>
              <a:t>(</a:t>
            </a:r>
            <a:r>
              <a:rPr lang="en-GB" dirty="0">
                <a:solidFill>
                  <a:schemeClr val="accent1">
                    <a:lumMod val="40000"/>
                    <a:lumOff val="60000"/>
                  </a:schemeClr>
                </a:solidFill>
              </a:rPr>
              <a:t>Director </a:t>
            </a:r>
            <a:r>
              <a:rPr lang="en-GB" dirty="0">
                <a:solidFill>
                  <a:schemeClr val="accent1">
                    <a:lumMod val="40000"/>
                    <a:lumOff val="60000"/>
                  </a:schemeClr>
                </a:solidFill>
              </a:rPr>
              <a:t>of Christian Mindfulness) </a:t>
            </a:r>
          </a:p>
          <a:p>
            <a:r>
              <a:rPr lang="en-GB" b="1" dirty="0" smtClean="0"/>
              <a:t>Dr </a:t>
            </a:r>
            <a:r>
              <a:rPr lang="en-GB" b="1" dirty="0"/>
              <a:t>Audrey Millar</a:t>
            </a:r>
            <a:r>
              <a:rPr lang="en-GB" dirty="0"/>
              <a:t> </a:t>
            </a:r>
            <a:r>
              <a:rPr lang="en-GB" dirty="0" smtClean="0"/>
              <a:t>(</a:t>
            </a:r>
            <a:r>
              <a:rPr lang="en-GB" dirty="0">
                <a:solidFill>
                  <a:schemeClr val="accent1">
                    <a:lumMod val="40000"/>
                    <a:lumOff val="60000"/>
                  </a:schemeClr>
                </a:solidFill>
              </a:rPr>
              <a:t>Consultant </a:t>
            </a:r>
            <a:r>
              <a:rPr lang="en-GB" dirty="0">
                <a:solidFill>
                  <a:schemeClr val="accent1">
                    <a:lumMod val="40000"/>
                    <a:lumOff val="60000"/>
                  </a:schemeClr>
                </a:solidFill>
              </a:rPr>
              <a:t>Clinical </a:t>
            </a:r>
            <a:r>
              <a:rPr lang="en-GB" dirty="0">
                <a:solidFill>
                  <a:schemeClr val="accent1">
                    <a:lumMod val="40000"/>
                    <a:lumOff val="60000"/>
                  </a:schemeClr>
                </a:solidFill>
              </a:rPr>
              <a:t>Psychologist) </a:t>
            </a:r>
          </a:p>
          <a:p>
            <a:r>
              <a:rPr lang="en-GB" b="1" dirty="0" smtClean="0"/>
              <a:t>Isaac </a:t>
            </a:r>
            <a:r>
              <a:rPr lang="en-GB" b="1" dirty="0" err="1"/>
              <a:t>Portilla</a:t>
            </a:r>
            <a:r>
              <a:rPr lang="en-GB" dirty="0"/>
              <a:t> </a:t>
            </a:r>
            <a:r>
              <a:rPr lang="en-GB" dirty="0" smtClean="0">
                <a:solidFill>
                  <a:schemeClr val="accent1">
                    <a:lumMod val="40000"/>
                    <a:lumOff val="60000"/>
                  </a:schemeClr>
                </a:solidFill>
              </a:rPr>
              <a:t>(</a:t>
            </a:r>
            <a:r>
              <a:rPr lang="en-GB" dirty="0">
                <a:solidFill>
                  <a:schemeClr val="accent1">
                    <a:lumMod val="40000"/>
                    <a:lumOff val="60000"/>
                  </a:schemeClr>
                </a:solidFill>
              </a:rPr>
              <a:t>R</a:t>
            </a:r>
            <a:r>
              <a:rPr lang="en-GB" dirty="0" smtClean="0">
                <a:solidFill>
                  <a:schemeClr val="accent1">
                    <a:lumMod val="40000"/>
                    <a:lumOff val="60000"/>
                  </a:schemeClr>
                </a:solidFill>
              </a:rPr>
              <a:t>esearcher </a:t>
            </a:r>
            <a:r>
              <a:rPr lang="en-GB" dirty="0">
                <a:solidFill>
                  <a:schemeClr val="accent1">
                    <a:lumMod val="40000"/>
                    <a:lumOff val="60000"/>
                  </a:schemeClr>
                </a:solidFill>
              </a:rPr>
              <a:t>on </a:t>
            </a:r>
            <a:r>
              <a:rPr lang="en-GB" dirty="0">
                <a:solidFill>
                  <a:schemeClr val="accent1">
                    <a:lumMod val="40000"/>
                    <a:lumOff val="60000"/>
                  </a:schemeClr>
                </a:solidFill>
              </a:rPr>
              <a:t>the phenomenology of mystical </a:t>
            </a:r>
            <a:r>
              <a:rPr lang="en-GB" dirty="0">
                <a:solidFill>
                  <a:schemeClr val="accent1">
                    <a:lumMod val="40000"/>
                    <a:lumOff val="60000"/>
                  </a:schemeClr>
                </a:solidFill>
              </a:rPr>
              <a:t>experience, teacher of meditation)</a:t>
            </a:r>
            <a:r>
              <a:rPr lang="en-GB" dirty="0" smtClean="0"/>
              <a:t/>
            </a:r>
            <a:br>
              <a:rPr lang="en-GB" dirty="0" smtClean="0"/>
            </a:br>
            <a:endParaRPr lang="en-GB" dirty="0"/>
          </a:p>
          <a:p>
            <a:r>
              <a:rPr lang="en-GB" b="1" dirty="0" smtClean="0"/>
              <a:t>Isabell Clarke </a:t>
            </a:r>
            <a:r>
              <a:rPr lang="en-GB" dirty="0" smtClean="0"/>
              <a:t>(</a:t>
            </a:r>
            <a:r>
              <a:rPr lang="en-GB" dirty="0">
                <a:solidFill>
                  <a:schemeClr val="accent1">
                    <a:lumMod val="40000"/>
                    <a:lumOff val="60000"/>
                  </a:schemeClr>
                </a:solidFill>
              </a:rPr>
              <a:t>Consultant </a:t>
            </a:r>
            <a:r>
              <a:rPr lang="en-GB" dirty="0">
                <a:solidFill>
                  <a:schemeClr val="accent1">
                    <a:lumMod val="40000"/>
                    <a:lumOff val="60000"/>
                  </a:schemeClr>
                </a:solidFill>
              </a:rPr>
              <a:t>Clinical Psychologist &amp; Spiritual Crisis Network </a:t>
            </a:r>
            <a:r>
              <a:rPr lang="en-GB" dirty="0">
                <a:solidFill>
                  <a:schemeClr val="accent1">
                    <a:lumMod val="40000"/>
                    <a:lumOff val="60000"/>
                  </a:schemeClr>
                </a:solidFill>
              </a:rPr>
              <a:t>Director</a:t>
            </a:r>
            <a:r>
              <a:rPr lang="en-GB" dirty="0">
                <a:solidFill>
                  <a:schemeClr val="accent1">
                    <a:lumMod val="40000"/>
                    <a:lumOff val="60000"/>
                  </a:schemeClr>
                </a:solidFill>
              </a:rPr>
              <a:t>)</a:t>
            </a:r>
            <a:endParaRPr lang="en-GB" dirty="0">
              <a:solidFill>
                <a:schemeClr val="accent1">
                  <a:lumMod val="40000"/>
                  <a:lumOff val="60000"/>
                </a:schemeClr>
              </a:solidFill>
            </a:endParaRPr>
          </a:p>
          <a:p>
            <a:r>
              <a:rPr lang="en-GB" b="1" dirty="0" smtClean="0"/>
              <a:t>Dr </a:t>
            </a:r>
            <a:r>
              <a:rPr lang="en-GB" b="1" dirty="0" err="1" smtClean="0"/>
              <a:t>Liane</a:t>
            </a:r>
            <a:r>
              <a:rPr lang="en-GB" b="1" dirty="0" smtClean="0"/>
              <a:t> Hofmann </a:t>
            </a:r>
            <a:r>
              <a:rPr lang="en-GB" dirty="0" smtClean="0"/>
              <a:t>(</a:t>
            </a:r>
            <a:r>
              <a:rPr lang="en-GB" dirty="0" smtClean="0">
                <a:solidFill>
                  <a:schemeClr val="accent1">
                    <a:lumMod val="40000"/>
                    <a:lumOff val="60000"/>
                  </a:schemeClr>
                </a:solidFill>
              </a:rPr>
              <a:t>Psychologist</a:t>
            </a:r>
            <a:r>
              <a:rPr lang="en-GB" dirty="0">
                <a:solidFill>
                  <a:schemeClr val="accent1">
                    <a:lumMod val="40000"/>
                    <a:lumOff val="60000"/>
                  </a:schemeClr>
                </a:solidFill>
              </a:rPr>
              <a:t>, researcher on </a:t>
            </a:r>
            <a:r>
              <a:rPr lang="en-US" dirty="0">
                <a:solidFill>
                  <a:schemeClr val="accent1">
                    <a:lumMod val="40000"/>
                    <a:lumOff val="60000"/>
                  </a:schemeClr>
                </a:solidFill>
              </a:rPr>
              <a:t>spiritual </a:t>
            </a:r>
            <a:r>
              <a:rPr lang="en-US" dirty="0">
                <a:solidFill>
                  <a:schemeClr val="accent1">
                    <a:lumMod val="40000"/>
                    <a:lumOff val="60000"/>
                  </a:schemeClr>
                </a:solidFill>
              </a:rPr>
              <a:t>and religious dimension into clinical psychotherapeutic </a:t>
            </a:r>
            <a:r>
              <a:rPr lang="en-US" dirty="0">
                <a:solidFill>
                  <a:schemeClr val="accent1">
                    <a:lumMod val="40000"/>
                    <a:lumOff val="60000"/>
                  </a:schemeClr>
                </a:solidFill>
              </a:rPr>
              <a:t>practice</a:t>
            </a:r>
            <a:r>
              <a:rPr lang="en-GB" dirty="0">
                <a:solidFill>
                  <a:schemeClr val="accent1">
                    <a:lumMod val="40000"/>
                    <a:lumOff val="60000"/>
                  </a:schemeClr>
                </a:solidFill>
              </a:rPr>
              <a:t>)</a:t>
            </a:r>
          </a:p>
          <a:p>
            <a:r>
              <a:rPr lang="en-GB" b="1" dirty="0" smtClean="0"/>
              <a:t>Dr Christine Kupfer </a:t>
            </a:r>
            <a:r>
              <a:rPr lang="en-GB" dirty="0" smtClean="0">
                <a:solidFill>
                  <a:schemeClr val="accent1">
                    <a:lumMod val="40000"/>
                    <a:lumOff val="60000"/>
                  </a:schemeClr>
                </a:solidFill>
              </a:rPr>
              <a:t>(Medical </a:t>
            </a:r>
            <a:r>
              <a:rPr lang="en-GB" dirty="0">
                <a:solidFill>
                  <a:schemeClr val="accent1">
                    <a:lumMod val="40000"/>
                    <a:lumOff val="60000"/>
                  </a:schemeClr>
                </a:solidFill>
              </a:rPr>
              <a:t>anthropologist, researcher on The Dark Side of Meditation)</a:t>
            </a:r>
            <a:endParaRPr lang="en-GB" dirty="0">
              <a:solidFill>
                <a:schemeClr val="accent1">
                  <a:lumMod val="40000"/>
                  <a:lumOff val="60000"/>
                </a:schemeClr>
              </a:solidFill>
            </a:endParaRPr>
          </a:p>
        </p:txBody>
      </p:sp>
    </p:spTree>
    <p:extLst>
      <p:ext uri="{BB962C8B-B14F-4D97-AF65-F5344CB8AC3E}">
        <p14:creationId xmlns:p14="http://schemas.microsoft.com/office/powerpoint/2010/main" val="1589082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7086"/>
            <a:ext cx="12407900" cy="7197551"/>
          </a:xfrm>
          <a:prstGeom prst="rect">
            <a:avLst/>
          </a:prstGeom>
        </p:spPr>
      </p:pic>
      <p:sp>
        <p:nvSpPr>
          <p:cNvPr id="2" name="Title 1"/>
          <p:cNvSpPr>
            <a:spLocks noGrp="1"/>
          </p:cNvSpPr>
          <p:nvPr>
            <p:ph type="ctrTitle"/>
          </p:nvPr>
        </p:nvSpPr>
        <p:spPr>
          <a:xfrm>
            <a:off x="991758" y="367642"/>
            <a:ext cx="10997041" cy="1591787"/>
          </a:xfrm>
        </p:spPr>
        <p:txBody>
          <a:bodyPr>
            <a:normAutofit/>
          </a:bodyPr>
          <a:lstStyle/>
          <a:p>
            <a:r>
              <a:rPr lang="en-GB" sz="8000" b="1" dirty="0" smtClean="0"/>
              <a:t>The Dark Side of Meditation</a:t>
            </a:r>
            <a:endParaRPr lang="en-GB" sz="8000" b="1" dirty="0"/>
          </a:p>
        </p:txBody>
      </p:sp>
      <p:sp>
        <p:nvSpPr>
          <p:cNvPr id="3" name="Subtitle 2"/>
          <p:cNvSpPr>
            <a:spLocks noGrp="1"/>
          </p:cNvSpPr>
          <p:nvPr>
            <p:ph type="subTitle" idx="1"/>
          </p:nvPr>
        </p:nvSpPr>
        <p:spPr>
          <a:xfrm>
            <a:off x="232229" y="4943066"/>
            <a:ext cx="4419600" cy="687592"/>
          </a:xfrm>
        </p:spPr>
        <p:txBody>
          <a:bodyPr/>
          <a:lstStyle/>
          <a:p>
            <a:r>
              <a:rPr lang="en-GB" b="1" dirty="0" smtClean="0"/>
              <a:t>Dr Christine Kupfer</a:t>
            </a:r>
            <a:endParaRPr lang="en-GB" b="1" dirty="0"/>
          </a:p>
        </p:txBody>
      </p:sp>
    </p:spTree>
    <p:extLst>
      <p:ext uri="{BB962C8B-B14F-4D97-AF65-F5344CB8AC3E}">
        <p14:creationId xmlns:p14="http://schemas.microsoft.com/office/powerpoint/2010/main" val="1562679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meditation?</a:t>
            </a:r>
            <a:endParaRPr lang="en-GB" dirty="0"/>
          </a:p>
        </p:txBody>
      </p:sp>
      <p:sp>
        <p:nvSpPr>
          <p:cNvPr id="3" name="Content Placeholder 2"/>
          <p:cNvSpPr>
            <a:spLocks noGrp="1"/>
          </p:cNvSpPr>
          <p:nvPr>
            <p:ph idx="1"/>
          </p:nvPr>
        </p:nvSpPr>
        <p:spPr>
          <a:xfrm>
            <a:off x="762000" y="1553028"/>
            <a:ext cx="10515600" cy="5050971"/>
          </a:xfrm>
        </p:spPr>
        <p:txBody>
          <a:bodyPr>
            <a:normAutofit fontScale="40000" lnSpcReduction="20000"/>
          </a:bodyPr>
          <a:lstStyle/>
          <a:p>
            <a:pPr marL="0" indent="0">
              <a:buNone/>
            </a:pPr>
            <a:r>
              <a:rPr lang="en-GB" sz="7000" dirty="0" smtClean="0"/>
              <a:t>a wide “variety </a:t>
            </a:r>
            <a:r>
              <a:rPr lang="en-GB" sz="7000" dirty="0"/>
              <a:t>of practices that are intended to cultivate a particular state or quality of mind or body through the regulation or modulation of cognitive, </a:t>
            </a:r>
            <a:r>
              <a:rPr lang="en-GB" sz="7000" dirty="0"/>
              <a:t>affective, and perceptual faculties.” </a:t>
            </a:r>
            <a:r>
              <a:rPr lang="en-GB" sz="7000" dirty="0" smtClean="0"/>
              <a:t>(www.oxfordbibliographies.com)</a:t>
            </a:r>
            <a:endParaRPr lang="en-GB" sz="7000" dirty="0"/>
          </a:p>
          <a:p>
            <a:pPr marL="0" indent="0">
              <a:buNone/>
            </a:pPr>
            <a:endParaRPr lang="en-GB" sz="4500" dirty="0"/>
          </a:p>
          <a:p>
            <a:r>
              <a:rPr lang="en-GB" sz="5100" dirty="0" smtClean="0"/>
              <a:t>Goals/ orientation/ context</a:t>
            </a:r>
          </a:p>
          <a:p>
            <a:r>
              <a:rPr lang="en-GB" sz="5100" dirty="0" smtClean="0"/>
              <a:t>objects </a:t>
            </a:r>
            <a:r>
              <a:rPr lang="en-GB" sz="5100" dirty="0" smtClean="0"/>
              <a:t>of meditation </a:t>
            </a:r>
            <a:endParaRPr lang="en-GB" sz="5100" dirty="0" smtClean="0"/>
          </a:p>
          <a:p>
            <a:r>
              <a:rPr lang="en-GB" sz="5100" dirty="0" smtClean="0"/>
              <a:t>types </a:t>
            </a:r>
            <a:r>
              <a:rPr lang="en-GB" sz="5100" dirty="0" smtClean="0"/>
              <a:t>of </a:t>
            </a:r>
            <a:r>
              <a:rPr lang="en-GB" sz="5100" dirty="0" smtClean="0"/>
              <a:t>attention; cognitive processes</a:t>
            </a:r>
            <a:endParaRPr lang="en-GB" sz="5100" dirty="0" smtClean="0"/>
          </a:p>
          <a:p>
            <a:r>
              <a:rPr lang="en-GB" sz="5100" dirty="0" smtClean="0"/>
              <a:t>roles </a:t>
            </a:r>
            <a:r>
              <a:rPr lang="en-GB" sz="5100" dirty="0"/>
              <a:t>of body </a:t>
            </a:r>
          </a:p>
          <a:p>
            <a:r>
              <a:rPr lang="en-GB" sz="5100" dirty="0"/>
              <a:t>Deliberate work with </a:t>
            </a:r>
            <a:r>
              <a:rPr lang="en-GB" sz="5100" dirty="0" smtClean="0"/>
              <a:t>energy</a:t>
            </a:r>
            <a:r>
              <a:rPr lang="en-GB" sz="5100" dirty="0" smtClean="0"/>
              <a:t>? </a:t>
            </a:r>
          </a:p>
          <a:p>
            <a:r>
              <a:rPr lang="en-GB" sz="5100" dirty="0" smtClean="0"/>
              <a:t>Focus on God?</a:t>
            </a:r>
            <a:endParaRPr lang="en-GB" sz="5100" dirty="0" smtClean="0"/>
          </a:p>
          <a:p>
            <a:endParaRPr lang="en-GB" sz="5100" dirty="0"/>
          </a:p>
          <a:p>
            <a:r>
              <a:rPr lang="en-GB" sz="6000" dirty="0" smtClean="0"/>
              <a:t>Even semantic </a:t>
            </a:r>
            <a:r>
              <a:rPr lang="en-GB" sz="6000" dirty="0"/>
              <a:t>ambiguity in the meaning of “mindfulness</a:t>
            </a:r>
            <a:r>
              <a:rPr lang="en-GB" sz="6000" dirty="0" smtClean="0"/>
              <a:t>” –&gt; implications on research on effects of meditation</a:t>
            </a:r>
            <a:endParaRPr lang="en-GB" sz="6000" dirty="0"/>
          </a:p>
        </p:txBody>
      </p:sp>
    </p:spTree>
    <p:extLst>
      <p:ext uri="{BB962C8B-B14F-4D97-AF65-F5344CB8AC3E}">
        <p14:creationId xmlns:p14="http://schemas.microsoft.com/office/powerpoint/2010/main" val="124537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4" name="Picture 2" descr="Image result for the mindful revolu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185" y="265109"/>
            <a:ext cx="4747858" cy="633374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stretch>
            <a:fillRect/>
          </a:stretch>
        </p:blipFill>
        <p:spPr>
          <a:xfrm>
            <a:off x="5867856" y="5378942"/>
            <a:ext cx="6099544" cy="1219908"/>
          </a:xfrm>
          <a:prstGeom prst="rect">
            <a:avLst/>
          </a:prstGeom>
        </p:spPr>
      </p:pic>
      <p:pic>
        <p:nvPicPr>
          <p:cNvPr id="6" name="Picture 5"/>
          <p:cNvPicPr>
            <a:picLocks noChangeAspect="1"/>
          </p:cNvPicPr>
          <p:nvPr/>
        </p:nvPicPr>
        <p:blipFill>
          <a:blip r:embed="rId4"/>
          <a:stretch>
            <a:fillRect/>
          </a:stretch>
        </p:blipFill>
        <p:spPr>
          <a:xfrm>
            <a:off x="5867858" y="365124"/>
            <a:ext cx="6115906" cy="1325563"/>
          </a:xfrm>
          <a:prstGeom prst="rect">
            <a:avLst/>
          </a:prstGeom>
        </p:spPr>
      </p:pic>
      <p:pic>
        <p:nvPicPr>
          <p:cNvPr id="7" name="Picture 6"/>
          <p:cNvPicPr>
            <a:picLocks noChangeAspect="1"/>
          </p:cNvPicPr>
          <p:nvPr/>
        </p:nvPicPr>
        <p:blipFill>
          <a:blip r:embed="rId5"/>
          <a:stretch>
            <a:fillRect/>
          </a:stretch>
        </p:blipFill>
        <p:spPr>
          <a:xfrm>
            <a:off x="5867857" y="2156990"/>
            <a:ext cx="6115908" cy="953758"/>
          </a:xfrm>
          <a:prstGeom prst="rect">
            <a:avLst/>
          </a:prstGeom>
        </p:spPr>
      </p:pic>
      <p:pic>
        <p:nvPicPr>
          <p:cNvPr id="8" name="Picture 7"/>
          <p:cNvPicPr>
            <a:picLocks noChangeAspect="1"/>
          </p:cNvPicPr>
          <p:nvPr/>
        </p:nvPicPr>
        <p:blipFill>
          <a:blip r:embed="rId6"/>
          <a:stretch>
            <a:fillRect/>
          </a:stretch>
        </p:blipFill>
        <p:spPr>
          <a:xfrm>
            <a:off x="5867856" y="3627796"/>
            <a:ext cx="6099542" cy="1268660"/>
          </a:xfrm>
          <a:prstGeom prst="rect">
            <a:avLst/>
          </a:prstGeom>
        </p:spPr>
      </p:pic>
    </p:spTree>
    <p:extLst>
      <p:ext uri="{BB962C8B-B14F-4D97-AF65-F5344CB8AC3E}">
        <p14:creationId xmlns:p14="http://schemas.microsoft.com/office/powerpoint/2010/main" val="2542282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824" y="365125"/>
            <a:ext cx="10467976" cy="839561"/>
          </a:xfrm>
        </p:spPr>
        <p:txBody>
          <a:bodyPr/>
          <a:lstStyle/>
          <a:p>
            <a:r>
              <a:rPr lang="en-GB" dirty="0" smtClean="0"/>
              <a:t>Panacea mindfulness </a:t>
            </a:r>
            <a:endParaRPr lang="en-GB" dirty="0"/>
          </a:p>
        </p:txBody>
      </p:sp>
      <p:sp>
        <p:nvSpPr>
          <p:cNvPr id="3" name="Content Placeholder 2"/>
          <p:cNvSpPr>
            <a:spLocks noGrp="1"/>
          </p:cNvSpPr>
          <p:nvPr>
            <p:ph sz="half" idx="1"/>
          </p:nvPr>
        </p:nvSpPr>
        <p:spPr>
          <a:xfrm>
            <a:off x="885824" y="1465943"/>
            <a:ext cx="11015664" cy="5103998"/>
          </a:xfrm>
        </p:spPr>
        <p:txBody>
          <a:bodyPr>
            <a:normAutofit/>
          </a:bodyPr>
          <a:lstStyle/>
          <a:p>
            <a:r>
              <a:rPr lang="en-GB" sz="3200" dirty="0" err="1" smtClean="0"/>
              <a:t>McMindfulness</a:t>
            </a:r>
            <a:r>
              <a:rPr lang="en-GB" sz="3200" dirty="0" smtClean="0"/>
              <a:t> (Purser 2013)</a:t>
            </a:r>
          </a:p>
          <a:p>
            <a:pPr lvl="1"/>
            <a:r>
              <a:rPr lang="en-GB" sz="2800" dirty="0"/>
              <a:t>Commercialization of </a:t>
            </a:r>
            <a:r>
              <a:rPr lang="en-GB" sz="2800" dirty="0" smtClean="0"/>
              <a:t>mindfulness</a:t>
            </a:r>
            <a:endParaRPr lang="en-GB" sz="2800" dirty="0"/>
          </a:p>
          <a:p>
            <a:pPr lvl="1"/>
            <a:r>
              <a:rPr lang="en-GB" sz="2800" dirty="0" smtClean="0"/>
              <a:t>MF as technique </a:t>
            </a:r>
            <a:r>
              <a:rPr lang="en-GB" sz="2800" dirty="0"/>
              <a:t>for any desired </a:t>
            </a:r>
            <a:r>
              <a:rPr lang="en-GB" sz="2800" dirty="0" smtClean="0"/>
              <a:t>goal</a:t>
            </a:r>
          </a:p>
          <a:p>
            <a:pPr lvl="1"/>
            <a:r>
              <a:rPr lang="en-GB" sz="2800" dirty="0"/>
              <a:t>Western project of perfecting the self, neoliberalism (MF as technology of the self)</a:t>
            </a:r>
          </a:p>
          <a:p>
            <a:pPr lvl="1"/>
            <a:r>
              <a:rPr lang="en-GB" sz="2800" dirty="0"/>
              <a:t>Goal: increased productivity and compliance? Preserving status quo</a:t>
            </a:r>
            <a:r>
              <a:rPr lang="en-GB" sz="2800" dirty="0" smtClean="0"/>
              <a:t>? </a:t>
            </a:r>
          </a:p>
          <a:p>
            <a:pPr lvl="1"/>
            <a:r>
              <a:rPr lang="en-GB" sz="2800" dirty="0" smtClean="0"/>
              <a:t>Antidote</a:t>
            </a:r>
            <a:r>
              <a:rPr lang="en-GB" sz="2800" dirty="0"/>
              <a:t>: Compassion, discernment </a:t>
            </a:r>
            <a:r>
              <a:rPr lang="en-GB" sz="2800" dirty="0" smtClean="0"/>
              <a:t>&amp; ethics (vs “mindful sniper”)</a:t>
            </a:r>
            <a:endParaRPr lang="en-GB" sz="2800" dirty="0"/>
          </a:p>
          <a:p>
            <a:r>
              <a:rPr lang="en-GB" sz="3200" dirty="0"/>
              <a:t>Mindfulness instead of therapy</a:t>
            </a:r>
          </a:p>
          <a:p>
            <a:pPr lvl="1"/>
            <a:r>
              <a:rPr lang="en-GB" sz="2800" dirty="0"/>
              <a:t>Cheaper</a:t>
            </a:r>
          </a:p>
          <a:p>
            <a:pPr lvl="1"/>
            <a:r>
              <a:rPr lang="en-GB" sz="2800" dirty="0"/>
              <a:t>No side-effects?</a:t>
            </a:r>
          </a:p>
          <a:p>
            <a:pPr lvl="1"/>
            <a:endParaRPr lang="en-GB" sz="2800" dirty="0" smtClean="0"/>
          </a:p>
        </p:txBody>
      </p:sp>
    </p:spTree>
    <p:extLst>
      <p:ext uri="{BB962C8B-B14F-4D97-AF65-F5344CB8AC3E}">
        <p14:creationId xmlns:p14="http://schemas.microsoft.com/office/powerpoint/2010/main" val="668012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Research: Adverse effects of meditation</a:t>
            </a:r>
            <a:endParaRPr lang="en-GB" dirty="0"/>
          </a:p>
        </p:txBody>
      </p:sp>
      <p:sp>
        <p:nvSpPr>
          <p:cNvPr id="3" name="Content Placeholder 2"/>
          <p:cNvSpPr>
            <a:spLocks noGrp="1"/>
          </p:cNvSpPr>
          <p:nvPr>
            <p:ph idx="1"/>
          </p:nvPr>
        </p:nvSpPr>
        <p:spPr>
          <a:xfrm>
            <a:off x="838200" y="1774249"/>
            <a:ext cx="10515600" cy="4613275"/>
          </a:xfrm>
        </p:spPr>
        <p:txBody>
          <a:bodyPr>
            <a:normAutofit/>
          </a:bodyPr>
          <a:lstStyle/>
          <a:p>
            <a:r>
              <a:rPr lang="en-GB" dirty="0" smtClean="0"/>
              <a:t>Few studies on adverse effects (“replication crisis”)</a:t>
            </a:r>
            <a:br>
              <a:rPr lang="en-GB" dirty="0" smtClean="0"/>
            </a:br>
            <a:r>
              <a:rPr lang="en-GB" sz="2400" dirty="0" smtClean="0"/>
              <a:t>(</a:t>
            </a:r>
            <a:r>
              <a:rPr lang="en-GB" sz="2400" dirty="0" err="1"/>
              <a:t>Kornfield</a:t>
            </a:r>
            <a:r>
              <a:rPr lang="en-GB" sz="2400" dirty="0"/>
              <a:t> </a:t>
            </a:r>
            <a:r>
              <a:rPr lang="en-GB" sz="2400" dirty="0" smtClean="0"/>
              <a:t>1979; </a:t>
            </a:r>
            <a:r>
              <a:rPr lang="en-GB" sz="2400" dirty="0"/>
              <a:t>Lomas et al. </a:t>
            </a:r>
            <a:r>
              <a:rPr lang="en-GB" sz="2400" dirty="0" smtClean="0"/>
              <a:t>2014; </a:t>
            </a:r>
            <a:r>
              <a:rPr lang="en-GB" sz="2400" dirty="0"/>
              <a:t>Shapiro </a:t>
            </a:r>
            <a:r>
              <a:rPr lang="en-GB" sz="2400" dirty="0" smtClean="0"/>
              <a:t>1992; </a:t>
            </a:r>
            <a:r>
              <a:rPr lang="en-GB" sz="2400" dirty="0" err="1"/>
              <a:t>VanderKooi</a:t>
            </a:r>
            <a:r>
              <a:rPr lang="en-GB" sz="2400" dirty="0"/>
              <a:t> </a:t>
            </a:r>
            <a:r>
              <a:rPr lang="en-GB" sz="2400" dirty="0" smtClean="0"/>
              <a:t>1997, Britton et al)</a:t>
            </a:r>
          </a:p>
          <a:p>
            <a:r>
              <a:rPr lang="en-GB" dirty="0" smtClean="0"/>
              <a:t>E.g. meditation-induced </a:t>
            </a:r>
            <a:r>
              <a:rPr lang="en-GB" dirty="0"/>
              <a:t>psychosis, </a:t>
            </a:r>
            <a:r>
              <a:rPr lang="en-GB" dirty="0" err="1" smtClean="0"/>
              <a:t>retraumatization</a:t>
            </a:r>
            <a:r>
              <a:rPr lang="en-GB" dirty="0" smtClean="0"/>
              <a:t>, </a:t>
            </a:r>
            <a:r>
              <a:rPr lang="en-GB" dirty="0"/>
              <a:t>depersonalization, strong negative emotions, involuntary movements, anomalous somatic sensations, </a:t>
            </a:r>
            <a:r>
              <a:rPr lang="en-GB" dirty="0" smtClean="0"/>
              <a:t>out-of-body experiences, </a:t>
            </a:r>
            <a:r>
              <a:rPr lang="en-GB" dirty="0"/>
              <a:t>mania</a:t>
            </a:r>
            <a:r>
              <a:rPr lang="en-GB" dirty="0" smtClean="0"/>
              <a:t>, changes in sense of self and reality of world, executive </a:t>
            </a:r>
            <a:r>
              <a:rPr lang="en-GB" dirty="0"/>
              <a:t>memory </a:t>
            </a:r>
            <a:r>
              <a:rPr lang="en-GB" dirty="0" smtClean="0"/>
              <a:t>impairments, </a:t>
            </a:r>
            <a:r>
              <a:rPr lang="en-GB" dirty="0" err="1" smtClean="0"/>
              <a:t>asociality</a:t>
            </a:r>
            <a:r>
              <a:rPr lang="en-GB" dirty="0"/>
              <a:t>, panic </a:t>
            </a:r>
            <a:r>
              <a:rPr lang="en-GB" dirty="0" smtClean="0"/>
              <a:t>attacks, impaired </a:t>
            </a:r>
            <a:r>
              <a:rPr lang="en-GB" dirty="0"/>
              <a:t>reality </a:t>
            </a:r>
            <a:r>
              <a:rPr lang="en-GB" dirty="0"/>
              <a:t>testing, </a:t>
            </a:r>
            <a:r>
              <a:rPr lang="en-GB" dirty="0" smtClean="0"/>
              <a:t>seizures, pain</a:t>
            </a:r>
            <a:endParaRPr lang="en-GB" dirty="0" smtClean="0"/>
          </a:p>
          <a:p>
            <a:r>
              <a:rPr lang="en-GB" dirty="0" smtClean="0"/>
              <a:t>Some acknowledgement by psychiatry (e.g. </a:t>
            </a:r>
            <a:r>
              <a:rPr lang="en-GB" dirty="0" smtClean="0"/>
              <a:t>DSM-category of Religious and Spiritual Problems; Qi-gong psychotic reaction)</a:t>
            </a:r>
            <a:endParaRPr lang="en-GB" dirty="0"/>
          </a:p>
          <a:p>
            <a:endParaRPr lang="en-GB" dirty="0"/>
          </a:p>
          <a:p>
            <a:endParaRPr lang="en-GB" dirty="0" smtClean="0">
              <a:solidFill>
                <a:srgbClr val="FF0000"/>
              </a:solidFill>
            </a:endParaRPr>
          </a:p>
        </p:txBody>
      </p:sp>
    </p:spTree>
    <p:extLst>
      <p:ext uri="{BB962C8B-B14F-4D97-AF65-F5344CB8AC3E}">
        <p14:creationId xmlns:p14="http://schemas.microsoft.com/office/powerpoint/2010/main" val="2625261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9922"/>
          </a:xfrm>
        </p:spPr>
        <p:txBody>
          <a:bodyPr/>
          <a:lstStyle/>
          <a:p>
            <a:r>
              <a:rPr lang="en-GB" dirty="0" smtClean="0"/>
              <a:t>Meditation-related changes</a:t>
            </a:r>
            <a:endParaRPr lang="en-GB" dirty="0"/>
          </a:p>
        </p:txBody>
      </p:sp>
      <p:sp>
        <p:nvSpPr>
          <p:cNvPr id="3" name="Content Placeholder 2"/>
          <p:cNvSpPr>
            <a:spLocks noGrp="1"/>
          </p:cNvSpPr>
          <p:nvPr>
            <p:ph idx="1"/>
          </p:nvPr>
        </p:nvSpPr>
        <p:spPr>
          <a:xfrm>
            <a:off x="838200" y="1489166"/>
            <a:ext cx="10515600" cy="4687797"/>
          </a:xfrm>
        </p:spPr>
        <p:txBody>
          <a:bodyPr>
            <a:normAutofit/>
          </a:bodyPr>
          <a:lstStyle/>
          <a:p>
            <a:r>
              <a:rPr lang="en-GB" b="1" dirty="0"/>
              <a:t>Affective</a:t>
            </a:r>
            <a:r>
              <a:rPr lang="en-GB" dirty="0"/>
              <a:t>: fear/anxiety, Re-experiencing of </a:t>
            </a:r>
            <a:r>
              <a:rPr lang="en-GB" dirty="0" smtClean="0"/>
              <a:t>traumatic memories/affect, depression/grief, positive affect…</a:t>
            </a:r>
          </a:p>
          <a:p>
            <a:r>
              <a:rPr lang="en-GB" b="1" dirty="0" smtClean="0"/>
              <a:t>Cognitive</a:t>
            </a:r>
            <a:r>
              <a:rPr lang="en-GB" dirty="0"/>
              <a:t>: </a:t>
            </a:r>
            <a:r>
              <a:rPr lang="en-GB" dirty="0" smtClean="0"/>
              <a:t>delusional</a:t>
            </a:r>
            <a:r>
              <a:rPr lang="en-GB" dirty="0"/>
              <a:t>, </a:t>
            </a:r>
            <a:r>
              <a:rPr lang="en-GB" dirty="0" smtClean="0"/>
              <a:t>irrational</a:t>
            </a:r>
            <a:r>
              <a:rPr lang="en-GB" dirty="0"/>
              <a:t>, or </a:t>
            </a:r>
            <a:r>
              <a:rPr lang="en-GB" dirty="0" smtClean="0"/>
              <a:t>paranormal beliefs… </a:t>
            </a:r>
          </a:p>
          <a:p>
            <a:pPr marL="228600" lvl="1">
              <a:spcBef>
                <a:spcPts val="1000"/>
              </a:spcBef>
            </a:pPr>
            <a:r>
              <a:rPr lang="en-GB" sz="2900" b="1" dirty="0" smtClean="0"/>
              <a:t>Social</a:t>
            </a:r>
            <a:r>
              <a:rPr lang="en-GB" dirty="0"/>
              <a:t>: </a:t>
            </a:r>
            <a:r>
              <a:rPr lang="en-GB" sz="2900" dirty="0"/>
              <a:t>social and/or occupational impairment; transition difficulties after retreat</a:t>
            </a:r>
            <a:r>
              <a:rPr lang="en-GB" sz="2900" dirty="0" smtClean="0"/>
              <a:t>…</a:t>
            </a:r>
            <a:r>
              <a:rPr lang="en-GB" dirty="0" smtClean="0"/>
              <a:t> </a:t>
            </a:r>
            <a:endParaRPr lang="en-GB" dirty="0"/>
          </a:p>
          <a:p>
            <a:r>
              <a:rPr lang="en-GB" b="1" dirty="0" smtClean="0"/>
              <a:t>Perceptual</a:t>
            </a:r>
            <a:r>
              <a:rPr lang="en-GB" dirty="0"/>
              <a:t>: </a:t>
            </a:r>
            <a:r>
              <a:rPr lang="en-GB" dirty="0" smtClean="0"/>
              <a:t>visual </a:t>
            </a:r>
            <a:r>
              <a:rPr lang="en-GB" dirty="0"/>
              <a:t>lights; </a:t>
            </a:r>
            <a:r>
              <a:rPr lang="en-GB" dirty="0" smtClean="0"/>
              <a:t>hallucinations/visions…</a:t>
            </a:r>
          </a:p>
          <a:p>
            <a:r>
              <a:rPr lang="en-GB" b="1" dirty="0" smtClean="0"/>
              <a:t>Sense </a:t>
            </a:r>
            <a:r>
              <a:rPr lang="en-GB" b="1" dirty="0"/>
              <a:t>of self</a:t>
            </a:r>
            <a:r>
              <a:rPr lang="en-GB" dirty="0"/>
              <a:t>: change in boundaries self/other or </a:t>
            </a:r>
            <a:r>
              <a:rPr lang="en-GB" dirty="0" smtClean="0"/>
              <a:t>self/world…</a:t>
            </a:r>
          </a:p>
          <a:p>
            <a:r>
              <a:rPr lang="en-GB" b="1" dirty="0" smtClean="0"/>
              <a:t>Conative</a:t>
            </a:r>
            <a:r>
              <a:rPr lang="en-GB" dirty="0"/>
              <a:t>: </a:t>
            </a:r>
            <a:r>
              <a:rPr lang="en-GB" dirty="0" smtClean="0"/>
              <a:t>change </a:t>
            </a:r>
            <a:r>
              <a:rPr lang="en-GB" dirty="0"/>
              <a:t>in </a:t>
            </a:r>
            <a:r>
              <a:rPr lang="en-GB" dirty="0" smtClean="0"/>
              <a:t>effort/striving; </a:t>
            </a:r>
            <a:r>
              <a:rPr lang="en-GB" dirty="0"/>
              <a:t>change in </a:t>
            </a:r>
            <a:r>
              <a:rPr lang="en-GB" dirty="0" smtClean="0"/>
              <a:t>goal…</a:t>
            </a:r>
          </a:p>
          <a:p>
            <a:r>
              <a:rPr lang="en-GB" b="1" dirty="0" smtClean="0"/>
              <a:t>Somatic</a:t>
            </a:r>
            <a:r>
              <a:rPr lang="en-GB" dirty="0"/>
              <a:t>: somatic </a:t>
            </a:r>
            <a:r>
              <a:rPr lang="en-GB" dirty="0" smtClean="0"/>
              <a:t>energy; </a:t>
            </a:r>
            <a:r>
              <a:rPr lang="en-GB" dirty="0"/>
              <a:t>sleep </a:t>
            </a:r>
            <a:r>
              <a:rPr lang="en-GB" dirty="0" smtClean="0"/>
              <a:t>changes; </a:t>
            </a:r>
            <a:r>
              <a:rPr lang="en-GB" dirty="0" smtClean="0"/>
              <a:t>pain…</a:t>
            </a:r>
          </a:p>
        </p:txBody>
      </p:sp>
      <p:sp>
        <p:nvSpPr>
          <p:cNvPr id="4" name="TextBox 3"/>
          <p:cNvSpPr txBox="1"/>
          <p:nvPr/>
        </p:nvSpPr>
        <p:spPr>
          <a:xfrm>
            <a:off x="5629275" y="6400801"/>
            <a:ext cx="6891337" cy="338554"/>
          </a:xfrm>
          <a:prstGeom prst="rect">
            <a:avLst/>
          </a:prstGeom>
          <a:noFill/>
        </p:spPr>
        <p:txBody>
          <a:bodyPr wrap="square" rtlCol="0">
            <a:spAutoFit/>
          </a:bodyPr>
          <a:lstStyle/>
          <a:p>
            <a:r>
              <a:rPr lang="en-GB" sz="1600" dirty="0" err="1" smtClean="0"/>
              <a:t>Lindahl</a:t>
            </a:r>
            <a:r>
              <a:rPr lang="en-GB" sz="1600" dirty="0" smtClean="0"/>
              <a:t>, Britton </a:t>
            </a:r>
            <a:r>
              <a:rPr lang="en-GB" sz="1600" dirty="0"/>
              <a:t>et al. (2017). The Varieties of Contemplative Experience. </a:t>
            </a:r>
          </a:p>
        </p:txBody>
      </p:sp>
    </p:spTree>
    <p:extLst>
      <p:ext uri="{BB962C8B-B14F-4D97-AF65-F5344CB8AC3E}">
        <p14:creationId xmlns:p14="http://schemas.microsoft.com/office/powerpoint/2010/main" val="3582311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Spiritual vs medical explanatory </a:t>
            </a:r>
            <a:r>
              <a:rPr lang="en-GB" dirty="0" smtClean="0"/>
              <a:t>model</a:t>
            </a:r>
            <a:br>
              <a:rPr lang="en-GB" dirty="0" smtClean="0"/>
            </a:br>
            <a:r>
              <a:rPr lang="en-GB" dirty="0" smtClean="0"/>
              <a:t>Path vs adverse effects</a:t>
            </a:r>
            <a:endParaRPr lang="en-GB" dirty="0"/>
          </a:p>
        </p:txBody>
      </p:sp>
      <p:sp>
        <p:nvSpPr>
          <p:cNvPr id="3" name="Content Placeholder 2"/>
          <p:cNvSpPr>
            <a:spLocks noGrp="1"/>
          </p:cNvSpPr>
          <p:nvPr>
            <p:ph idx="1"/>
          </p:nvPr>
        </p:nvSpPr>
        <p:spPr>
          <a:xfrm>
            <a:off x="1120000" y="1901371"/>
            <a:ext cx="10233800" cy="4275592"/>
          </a:xfrm>
        </p:spPr>
        <p:txBody>
          <a:bodyPr>
            <a:normAutofit/>
          </a:bodyPr>
          <a:lstStyle/>
          <a:p>
            <a:r>
              <a:rPr lang="en-GB" sz="3200" dirty="0"/>
              <a:t>Different interpretative frameworks: </a:t>
            </a:r>
            <a:endParaRPr lang="en-GB" sz="3200" dirty="0" smtClean="0"/>
          </a:p>
          <a:p>
            <a:pPr lvl="1"/>
            <a:r>
              <a:rPr lang="en-GB" sz="2800" dirty="0" smtClean="0"/>
              <a:t>adverse </a:t>
            </a:r>
            <a:r>
              <a:rPr lang="en-GB" sz="2800" dirty="0"/>
              <a:t>effect/ psychopathology vs religious/spiritual/mystical </a:t>
            </a:r>
            <a:r>
              <a:rPr lang="en-GB" sz="2800" dirty="0" smtClean="0"/>
              <a:t>experience</a:t>
            </a:r>
          </a:p>
          <a:p>
            <a:pPr lvl="1"/>
            <a:r>
              <a:rPr lang="en-GB" sz="2800" dirty="0" smtClean="0"/>
              <a:t>Who </a:t>
            </a:r>
            <a:r>
              <a:rPr lang="en-GB" sz="2800" dirty="0"/>
              <a:t>decides/imposes?</a:t>
            </a:r>
          </a:p>
          <a:p>
            <a:r>
              <a:rPr lang="en-GB" sz="3200" dirty="0" smtClean="0"/>
              <a:t>Difficulties are interpreted as necessary </a:t>
            </a:r>
            <a:r>
              <a:rPr lang="en-GB" sz="3200" i="1" dirty="0"/>
              <a:t>stage of </a:t>
            </a:r>
            <a:r>
              <a:rPr lang="en-GB" sz="3200" i="1" dirty="0" smtClean="0"/>
              <a:t>practice</a:t>
            </a:r>
            <a:r>
              <a:rPr lang="en-GB" sz="3200" dirty="0"/>
              <a:t> </a:t>
            </a:r>
            <a:r>
              <a:rPr lang="en-GB" sz="3200" dirty="0" smtClean="0"/>
              <a:t>(need to be integrated to resolve</a:t>
            </a:r>
            <a:r>
              <a:rPr lang="en-GB" sz="3200" dirty="0" smtClean="0"/>
              <a:t>)</a:t>
            </a:r>
            <a:endParaRPr lang="en-GB" sz="3200" dirty="0" smtClean="0"/>
          </a:p>
        </p:txBody>
      </p:sp>
    </p:spTree>
    <p:extLst>
      <p:ext uri="{BB962C8B-B14F-4D97-AF65-F5344CB8AC3E}">
        <p14:creationId xmlns:p14="http://schemas.microsoft.com/office/powerpoint/2010/main" val="1885764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812" y="342901"/>
            <a:ext cx="10567987" cy="1347788"/>
          </a:xfrm>
        </p:spPr>
        <p:txBody>
          <a:bodyPr>
            <a:noAutofit/>
          </a:bodyPr>
          <a:lstStyle/>
          <a:p>
            <a:r>
              <a:rPr lang="en-GB" sz="4400" dirty="0" smtClean="0"/>
              <a:t>Traditional frameworks: predicted </a:t>
            </a:r>
            <a:r>
              <a:rPr lang="en-GB" sz="4400" dirty="0"/>
              <a:t>difficulties</a:t>
            </a:r>
            <a:endParaRPr lang="en-GB" sz="4400" dirty="0"/>
          </a:p>
        </p:txBody>
      </p:sp>
      <p:sp>
        <p:nvSpPr>
          <p:cNvPr id="3" name="Content Placeholder 2"/>
          <p:cNvSpPr>
            <a:spLocks noGrp="1"/>
          </p:cNvSpPr>
          <p:nvPr>
            <p:ph idx="1"/>
          </p:nvPr>
        </p:nvSpPr>
        <p:spPr>
          <a:xfrm>
            <a:off x="972457" y="1582056"/>
            <a:ext cx="10381343" cy="5021943"/>
          </a:xfrm>
        </p:spPr>
        <p:txBody>
          <a:bodyPr>
            <a:normAutofit fontScale="85000" lnSpcReduction="20000"/>
          </a:bodyPr>
          <a:lstStyle/>
          <a:p>
            <a:r>
              <a:rPr lang="en-GB" dirty="0"/>
              <a:t>Most spiritual and religious texts say difficulties on path are expected (e.g</a:t>
            </a:r>
            <a:r>
              <a:rPr lang="en-GB" dirty="0" smtClean="0"/>
              <a:t>., </a:t>
            </a:r>
            <a:r>
              <a:rPr lang="en-GB" dirty="0"/>
              <a:t>Buddhist stages-of-the-path </a:t>
            </a:r>
            <a:r>
              <a:rPr lang="en-GB" dirty="0" smtClean="0"/>
              <a:t>literature; autobiographical reports of </a:t>
            </a:r>
            <a:r>
              <a:rPr lang="en-GB" dirty="0" smtClean="0"/>
              <a:t>Dark </a:t>
            </a:r>
            <a:r>
              <a:rPr lang="en-GB" dirty="0"/>
              <a:t>Night of the </a:t>
            </a:r>
            <a:r>
              <a:rPr lang="en-GB" dirty="0" smtClean="0"/>
              <a:t>Soul and kundalini awakenings</a:t>
            </a:r>
            <a:endParaRPr lang="en-GB" dirty="0" smtClean="0">
              <a:solidFill>
                <a:srgbClr val="FF0000"/>
              </a:solidFill>
            </a:endParaRPr>
          </a:p>
          <a:p>
            <a:r>
              <a:rPr lang="en-GB" dirty="0" smtClean="0"/>
              <a:t>Lost </a:t>
            </a:r>
            <a:r>
              <a:rPr lang="en-GB" dirty="0"/>
              <a:t>in translation in secular mindfulness (</a:t>
            </a:r>
            <a:r>
              <a:rPr lang="en-GB" dirty="0" err="1"/>
              <a:t>Compson</a:t>
            </a:r>
            <a:r>
              <a:rPr lang="en-GB" dirty="0" smtClean="0"/>
              <a:t>)?</a:t>
            </a:r>
          </a:p>
          <a:p>
            <a:r>
              <a:rPr lang="en-GB" i="1" dirty="0" err="1" smtClean="0"/>
              <a:t>makyō</a:t>
            </a:r>
            <a:r>
              <a:rPr lang="en-GB" i="1" dirty="0" smtClean="0"/>
              <a:t> </a:t>
            </a:r>
            <a:r>
              <a:rPr lang="en-GB" dirty="0" smtClean="0"/>
              <a:t>(Zen), </a:t>
            </a:r>
            <a:r>
              <a:rPr lang="en-GB" i="1" dirty="0" err="1" smtClean="0"/>
              <a:t>nyams</a:t>
            </a:r>
            <a:r>
              <a:rPr lang="en-GB" i="1" dirty="0" smtClean="0"/>
              <a:t> (</a:t>
            </a:r>
            <a:r>
              <a:rPr lang="en-GB" dirty="0" smtClean="0"/>
              <a:t>Tibetan Buddhism): </a:t>
            </a:r>
            <a:r>
              <a:rPr lang="en-GB" dirty="0" smtClean="0"/>
              <a:t>meditation experiences vs realizations, warnings about </a:t>
            </a:r>
            <a:r>
              <a:rPr lang="en-GB" i="1" dirty="0" err="1" smtClean="0"/>
              <a:t>vipassanā-upakkilesā</a:t>
            </a:r>
            <a:r>
              <a:rPr lang="en-GB" i="1" dirty="0" smtClean="0"/>
              <a:t> </a:t>
            </a:r>
            <a:r>
              <a:rPr lang="en-GB" dirty="0" smtClean="0"/>
              <a:t>(“corruptions of insight”) that lead to </a:t>
            </a:r>
            <a:r>
              <a:rPr lang="en-GB" dirty="0" smtClean="0"/>
              <a:t>false sense of spiritual progress that might result in misguided thinking and conduct</a:t>
            </a:r>
          </a:p>
          <a:p>
            <a:r>
              <a:rPr lang="en-GB" dirty="0" smtClean="0"/>
              <a:t>“</a:t>
            </a:r>
            <a:r>
              <a:rPr lang="en-GB" dirty="0"/>
              <a:t>Zen sickness”</a:t>
            </a:r>
          </a:p>
          <a:p>
            <a:r>
              <a:rPr lang="en-GB" dirty="0"/>
              <a:t>Tibetan medicine: </a:t>
            </a:r>
            <a:r>
              <a:rPr lang="en-GB" dirty="0" err="1" smtClean="0"/>
              <a:t>overmeditation</a:t>
            </a:r>
            <a:r>
              <a:rPr lang="en-GB" dirty="0" smtClean="0"/>
              <a:t> or mental health problems like trauma </a:t>
            </a:r>
            <a:br>
              <a:rPr lang="en-GB" dirty="0" smtClean="0"/>
            </a:br>
            <a:r>
              <a:rPr lang="en-GB" dirty="0" smtClean="0"/>
              <a:t>→ </a:t>
            </a:r>
            <a:r>
              <a:rPr lang="en-GB" dirty="0"/>
              <a:t>“</a:t>
            </a:r>
            <a:r>
              <a:rPr lang="en-GB" dirty="0" err="1"/>
              <a:t>srog-rLung</a:t>
            </a:r>
            <a:r>
              <a:rPr lang="en-GB" dirty="0"/>
              <a:t>” (problem of the wind) –&gt; stop meditating</a:t>
            </a:r>
          </a:p>
          <a:p>
            <a:r>
              <a:rPr lang="en-GB" dirty="0" smtClean="0"/>
              <a:t>Paths that choose darkness</a:t>
            </a:r>
            <a:endParaRPr lang="en-GB" dirty="0"/>
          </a:p>
          <a:p>
            <a:r>
              <a:rPr lang="en-GB" dirty="0"/>
              <a:t>Processes of development: energies in subtle body; inner </a:t>
            </a:r>
            <a:r>
              <a:rPr lang="en-GB" dirty="0"/>
              <a:t>fire</a:t>
            </a:r>
          </a:p>
          <a:p>
            <a:pPr lvl="0"/>
            <a:r>
              <a:rPr lang="en-GB" dirty="0" smtClean="0"/>
              <a:t>Demons etc.</a:t>
            </a:r>
            <a:endParaRPr lang="en-GB" dirty="0"/>
          </a:p>
        </p:txBody>
      </p:sp>
    </p:spTree>
    <p:extLst>
      <p:ext uri="{BB962C8B-B14F-4D97-AF65-F5344CB8AC3E}">
        <p14:creationId xmlns:p14="http://schemas.microsoft.com/office/powerpoint/2010/main" val="836388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34338</TotalTime>
  <Words>2121</Words>
  <Application>Microsoft Office PowerPoint</Application>
  <PresentationFormat>Widescreen</PresentationFormat>
  <Paragraphs>274</Paragraphs>
  <Slides>18</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Corbel</vt:lpstr>
      <vt:lpstr>Depth</vt:lpstr>
      <vt:lpstr>Symposium: The Dark Side of Meditation</vt:lpstr>
      <vt:lpstr>The Dark Side of Meditation</vt:lpstr>
      <vt:lpstr>What is meditation?</vt:lpstr>
      <vt:lpstr>PowerPoint Presentation</vt:lpstr>
      <vt:lpstr>Panacea mindfulness </vt:lpstr>
      <vt:lpstr>Research: Adverse effects of meditation</vt:lpstr>
      <vt:lpstr>Meditation-related changes</vt:lpstr>
      <vt:lpstr>Spiritual vs medical explanatory model Path vs adverse effects</vt:lpstr>
      <vt:lpstr>Traditional frameworks: predicted difficulties</vt:lpstr>
      <vt:lpstr>Spiritual bypassing &amp; misinterpretations</vt:lpstr>
      <vt:lpstr>Decontextualization</vt:lpstr>
      <vt:lpstr>Contra-indicated methods?</vt:lpstr>
      <vt:lpstr>People at risk</vt:lpstr>
      <vt:lpstr>Remedies</vt:lpstr>
      <vt:lpstr>Working with trauma</vt:lpstr>
      <vt:lpstr>Left in the dark:</vt:lpstr>
      <vt:lpstr>Embracing the Darkness</vt:lpstr>
      <vt:lpstr>Roundtable</vt:lpstr>
    </vt:vector>
  </TitlesOfParts>
  <Company>University of Edinburgh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Kupfer</dc:creator>
  <cp:lastModifiedBy>Christine Kupfer</cp:lastModifiedBy>
  <cp:revision>192</cp:revision>
  <cp:lastPrinted>2020-02-28T23:11:22Z</cp:lastPrinted>
  <dcterms:created xsi:type="dcterms:W3CDTF">2020-02-07T10:35:53Z</dcterms:created>
  <dcterms:modified xsi:type="dcterms:W3CDTF">2020-03-03T11:20:44Z</dcterms:modified>
</cp:coreProperties>
</file>