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2" r:id="rId3"/>
    <p:sldId id="350" r:id="rId4"/>
    <p:sldId id="291" r:id="rId5"/>
    <p:sldId id="261" r:id="rId6"/>
    <p:sldId id="303" r:id="rId7"/>
    <p:sldId id="262" r:id="rId8"/>
    <p:sldId id="307" r:id="rId9"/>
    <p:sldId id="331" r:id="rId10"/>
    <p:sldId id="280" r:id="rId11"/>
    <p:sldId id="309" r:id="rId12"/>
    <p:sldId id="320" r:id="rId13"/>
    <p:sldId id="344" r:id="rId14"/>
    <p:sldId id="357" r:id="rId15"/>
    <p:sldId id="325" r:id="rId16"/>
    <p:sldId id="354" r:id="rId17"/>
    <p:sldId id="35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3" autoAdjust="0"/>
    <p:restoredTop sz="93818" autoAdjust="0"/>
  </p:normalViewPr>
  <p:slideViewPr>
    <p:cSldViewPr snapToGrid="0">
      <p:cViewPr varScale="1">
        <p:scale>
          <a:sx n="69" d="100"/>
          <a:sy n="69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87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9F0C93BD-ECF6-4587-A195-010AF8582770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4"/>
            <a:ext cx="2971800" cy="4587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CE9A2B6E-6C40-4853-A17E-5DAEDC88D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546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87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678585A0-0F8F-4EF2-AAD8-C7FAEF4DF485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5214"/>
            <a:ext cx="2971800" cy="4587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08510874-026B-4618-8ACE-899DC1B3B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17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0874-026B-4618-8ACE-899DC1B3BE8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5977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0874-026B-4618-8ACE-899DC1B3BE8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036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0874-026B-4618-8ACE-899DC1B3BE8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481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0874-026B-4618-8ACE-899DC1B3BE8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171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0874-026B-4618-8ACE-899DC1B3BE8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4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0874-026B-4618-8ACE-899DC1B3BE8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577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0874-026B-4618-8ACE-899DC1B3BE8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495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0874-026B-4618-8ACE-899DC1B3BE8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90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0874-026B-4618-8ACE-899DC1B3BE8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349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0874-026B-4618-8ACE-899DC1B3BE8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487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0874-026B-4618-8ACE-899DC1B3BE8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127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93C-2F46-4C2E-B03F-E87401784FF0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FA8A-8415-44BA-BE3A-5BF1C7585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1745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93C-2F46-4C2E-B03F-E87401784FF0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FA8A-8415-44BA-BE3A-5BF1C7585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59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93C-2F46-4C2E-B03F-E87401784FF0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FA8A-8415-44BA-BE3A-5BF1C7585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158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93C-2F46-4C2E-B03F-E87401784FF0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FA8A-8415-44BA-BE3A-5BF1C75857E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0189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93C-2F46-4C2E-B03F-E87401784FF0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FA8A-8415-44BA-BE3A-5BF1C7585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534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93C-2F46-4C2E-B03F-E87401784FF0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FA8A-8415-44BA-BE3A-5BF1C7585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189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93C-2F46-4C2E-B03F-E87401784FF0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FA8A-8415-44BA-BE3A-5BF1C7585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882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93C-2F46-4C2E-B03F-E87401784FF0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FA8A-8415-44BA-BE3A-5BF1C7585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517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93C-2F46-4C2E-B03F-E87401784FF0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FA8A-8415-44BA-BE3A-5BF1C7585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103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93C-2F46-4C2E-B03F-E87401784FF0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FA8A-8415-44BA-BE3A-5BF1C7585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87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93C-2F46-4C2E-B03F-E87401784FF0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FA8A-8415-44BA-BE3A-5BF1C7585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5718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93C-2F46-4C2E-B03F-E87401784FF0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FA8A-8415-44BA-BE3A-5BF1C7585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92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93C-2F46-4C2E-B03F-E87401784FF0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FA8A-8415-44BA-BE3A-5BF1C7585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84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93C-2F46-4C2E-B03F-E87401784FF0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FA8A-8415-44BA-BE3A-5BF1C7585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74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93C-2F46-4C2E-B03F-E87401784FF0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FA8A-8415-44BA-BE3A-5BF1C7585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802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93C-2F46-4C2E-B03F-E87401784FF0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FA8A-8415-44BA-BE3A-5BF1C7585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62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93C-2F46-4C2E-B03F-E87401784FF0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FA8A-8415-44BA-BE3A-5BF1C7585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52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C28893C-2F46-4C2E-B03F-E87401784FF0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F89FA8A-8415-44BA-BE3A-5BF1C7585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3409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086"/>
            <a:ext cx="12407900" cy="71975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1758" y="367642"/>
            <a:ext cx="10997041" cy="1591787"/>
          </a:xfrm>
        </p:spPr>
        <p:txBody>
          <a:bodyPr>
            <a:normAutofit/>
          </a:bodyPr>
          <a:lstStyle/>
          <a:p>
            <a:r>
              <a:rPr lang="en-GB" sz="8000" b="1" dirty="0" smtClean="0"/>
              <a:t>The Dark Side of Meditation</a:t>
            </a:r>
            <a:endParaRPr lang="en-GB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2229" y="4943066"/>
            <a:ext cx="4419600" cy="687592"/>
          </a:xfrm>
        </p:spPr>
        <p:txBody>
          <a:bodyPr/>
          <a:lstStyle/>
          <a:p>
            <a:r>
              <a:rPr lang="en-GB" b="1" dirty="0" smtClean="0"/>
              <a:t>Dr Christine Kupfer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6267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Decontextualization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…from physical </a:t>
            </a:r>
            <a:r>
              <a:rPr lang="en-GB" dirty="0"/>
              <a:t>context (monastic setting/ support) </a:t>
            </a:r>
            <a:endParaRPr lang="en-GB" dirty="0" smtClean="0"/>
          </a:p>
          <a:p>
            <a:r>
              <a:rPr lang="en-GB" dirty="0"/>
              <a:t>…from everyday life (lack of integration can lead to alienation)</a:t>
            </a:r>
          </a:p>
          <a:p>
            <a:r>
              <a:rPr lang="en-GB" dirty="0" smtClean="0"/>
              <a:t>…from moral context (e.g., compassion, ethical guidelines) </a:t>
            </a:r>
          </a:p>
          <a:p>
            <a:r>
              <a:rPr lang="en-GB" dirty="0"/>
              <a:t>…from </a:t>
            </a:r>
            <a:r>
              <a:rPr lang="en-GB" dirty="0" smtClean="0"/>
              <a:t>ritual </a:t>
            </a:r>
            <a:r>
              <a:rPr lang="en-GB" dirty="0"/>
              <a:t>context </a:t>
            </a:r>
            <a:r>
              <a:rPr lang="en-GB" dirty="0" smtClean="0"/>
              <a:t>(vs. just </a:t>
            </a:r>
            <a:r>
              <a:rPr lang="en-GB" dirty="0"/>
              <a:t>technique)</a:t>
            </a:r>
          </a:p>
          <a:p>
            <a:pPr lvl="1"/>
            <a:r>
              <a:rPr lang="en-GB" dirty="0"/>
              <a:t>No initiation/ </a:t>
            </a:r>
            <a:r>
              <a:rPr lang="en-GB" dirty="0" smtClean="0"/>
              <a:t>transmission→ </a:t>
            </a:r>
            <a:r>
              <a:rPr lang="en-GB" dirty="0"/>
              <a:t>possibly underprepared</a:t>
            </a:r>
          </a:p>
          <a:p>
            <a:pPr lvl="1"/>
            <a:r>
              <a:rPr lang="en-GB" dirty="0" smtClean="0"/>
              <a:t>Eliminating preparatory and protective rituals </a:t>
            </a:r>
          </a:p>
          <a:p>
            <a:pPr lvl="1"/>
            <a:r>
              <a:rPr lang="en-GB" dirty="0" smtClean="0"/>
              <a:t>“</a:t>
            </a:r>
            <a:r>
              <a:rPr lang="en-GB" dirty="0"/>
              <a:t>Patchwork spirituality” </a:t>
            </a:r>
            <a:r>
              <a:rPr lang="en-GB" dirty="0" smtClean="0"/>
              <a:t>→ </a:t>
            </a:r>
            <a:r>
              <a:rPr lang="en-GB" dirty="0"/>
              <a:t>lack of support through system &amp; group</a:t>
            </a:r>
          </a:p>
          <a:p>
            <a:r>
              <a:rPr lang="en-GB" dirty="0"/>
              <a:t>…from philosophical </a:t>
            </a:r>
            <a:r>
              <a:rPr lang="en-GB" dirty="0" smtClean="0"/>
              <a:t>context </a:t>
            </a:r>
          </a:p>
          <a:p>
            <a:pPr lvl="1"/>
            <a:r>
              <a:rPr lang="en-GB" dirty="0" smtClean="0"/>
              <a:t>Making sense of experiences</a:t>
            </a:r>
          </a:p>
          <a:p>
            <a:pPr lvl="1"/>
            <a:r>
              <a:rPr lang="en-GB" dirty="0" smtClean="0"/>
              <a:t>Misunderstandings of concepts &amp; of expected developments </a:t>
            </a:r>
          </a:p>
          <a:p>
            <a:pPr lvl="1"/>
            <a:r>
              <a:rPr lang="en-GB" dirty="0"/>
              <a:t>conflict between interpretative frameworks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7631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14437"/>
          </a:xfrm>
        </p:spPr>
        <p:txBody>
          <a:bodyPr>
            <a:normAutofit/>
          </a:bodyPr>
          <a:lstStyle/>
          <a:p>
            <a:r>
              <a:rPr lang="en-GB" dirty="0" smtClean="0"/>
              <a:t>Contra-indicated methods?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028700"/>
            <a:ext cx="10233800" cy="5514975"/>
          </a:xfrm>
        </p:spPr>
        <p:txBody>
          <a:bodyPr>
            <a:noAutofit/>
          </a:bodyPr>
          <a:lstStyle/>
          <a:p>
            <a:r>
              <a:rPr lang="en-GB" sz="2400" dirty="0" smtClean="0"/>
              <a:t>Not </a:t>
            </a:r>
            <a:r>
              <a:rPr lang="en-GB" sz="2400" dirty="0"/>
              <a:t>much </a:t>
            </a:r>
            <a:r>
              <a:rPr lang="en-GB" sz="2400" dirty="0" smtClean="0"/>
              <a:t>research. Practice specificity required.</a:t>
            </a:r>
            <a:endParaRPr lang="en-GB" sz="2400" dirty="0"/>
          </a:p>
          <a:p>
            <a:r>
              <a:rPr lang="en-GB" sz="2400" dirty="0" smtClean="0"/>
              <a:t>mindfulness  possibly safer than other forms BUT</a:t>
            </a:r>
          </a:p>
          <a:p>
            <a:pPr lvl="1"/>
            <a:r>
              <a:rPr lang="en-GB" sz="2000" dirty="0" smtClean="0"/>
              <a:t>surfacing </a:t>
            </a:r>
            <a:r>
              <a:rPr lang="en-GB" sz="2000" dirty="0"/>
              <a:t>of suppressed emotions and </a:t>
            </a:r>
            <a:r>
              <a:rPr lang="en-GB" sz="2000" dirty="0" smtClean="0"/>
              <a:t>memories → </a:t>
            </a:r>
            <a:r>
              <a:rPr lang="en-GB" sz="2000" dirty="0" err="1" smtClean="0"/>
              <a:t>retraumatization</a:t>
            </a:r>
            <a:endParaRPr lang="en-GB" sz="2000" dirty="0" smtClean="0"/>
          </a:p>
          <a:p>
            <a:pPr lvl="1"/>
            <a:r>
              <a:rPr lang="en-GB" sz="2000" dirty="0" smtClean="0"/>
              <a:t>Risk of increase </a:t>
            </a:r>
            <a:r>
              <a:rPr lang="en-GB" sz="2000" dirty="0"/>
              <a:t>of </a:t>
            </a:r>
            <a:r>
              <a:rPr lang="en-GB" sz="2000" dirty="0" smtClean="0"/>
              <a:t>depression and of anxiety</a:t>
            </a:r>
          </a:p>
          <a:p>
            <a:pPr lvl="1"/>
            <a:r>
              <a:rPr lang="en-GB" sz="2000" dirty="0" smtClean="0"/>
              <a:t>Entry into other forms of meditation</a:t>
            </a:r>
          </a:p>
          <a:p>
            <a:r>
              <a:rPr lang="en-GB" sz="2400" dirty="0" smtClean="0"/>
              <a:t>High intensity meditation, retreats</a:t>
            </a:r>
          </a:p>
          <a:p>
            <a:pPr lvl="1"/>
            <a:r>
              <a:rPr lang="en-GB" sz="2000" dirty="0" smtClean="0"/>
              <a:t>Higher risk of psychosis, </a:t>
            </a:r>
            <a:r>
              <a:rPr lang="en-GB" sz="2000" dirty="0" err="1" smtClean="0"/>
              <a:t>dpdr</a:t>
            </a:r>
            <a:r>
              <a:rPr lang="en-GB" sz="2000" dirty="0" smtClean="0"/>
              <a:t>, and more</a:t>
            </a:r>
          </a:p>
          <a:p>
            <a:pPr lvl="1"/>
            <a:r>
              <a:rPr lang="en-GB" sz="2000" dirty="0" smtClean="0"/>
              <a:t>Retreat </a:t>
            </a:r>
            <a:r>
              <a:rPr lang="en-GB" sz="2000" i="1" dirty="0" smtClean="0"/>
              <a:t>conditions</a:t>
            </a:r>
            <a:r>
              <a:rPr lang="en-GB" sz="2000" dirty="0" smtClean="0"/>
              <a:t> might lead to problems</a:t>
            </a:r>
          </a:p>
          <a:p>
            <a:r>
              <a:rPr lang="en-GB" sz="2400" dirty="0" smtClean="0"/>
              <a:t>Certain more “dangerous” approaches (secret</a:t>
            </a:r>
            <a:r>
              <a:rPr lang="en-GB" sz="2400" dirty="0"/>
              <a:t>, </a:t>
            </a:r>
            <a:r>
              <a:rPr lang="en-GB" sz="2400" dirty="0" smtClean="0"/>
              <a:t>faster, left-handed</a:t>
            </a:r>
            <a:r>
              <a:rPr lang="en-GB" sz="2400" dirty="0"/>
              <a:t>; </a:t>
            </a:r>
            <a:r>
              <a:rPr lang="en-GB" sz="2400" dirty="0" smtClean="0"/>
              <a:t>tantric; breath </a:t>
            </a:r>
            <a:r>
              <a:rPr lang="en-GB" sz="2400" dirty="0"/>
              <a:t>control and of energy movement, kundalini awakening</a:t>
            </a:r>
            <a:r>
              <a:rPr lang="en-GB" sz="2400" dirty="0" smtClean="0"/>
              <a:t>) → “break-in techniques” (Thomas) </a:t>
            </a:r>
          </a:p>
          <a:p>
            <a:r>
              <a:rPr lang="en-GB" sz="2400" dirty="0" smtClean="0"/>
              <a:t>Fit </a:t>
            </a:r>
            <a:r>
              <a:rPr lang="en-GB" sz="2400" dirty="0"/>
              <a:t>between meditation method and personality/problems of practitioner </a:t>
            </a:r>
          </a:p>
          <a:p>
            <a:r>
              <a:rPr lang="en-GB" sz="2400" dirty="0" smtClean="0"/>
              <a:t>Good timing?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3941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GB" dirty="0" smtClean="0"/>
              <a:t>People at risk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4464"/>
            <a:ext cx="10515600" cy="521493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People </a:t>
            </a:r>
            <a:r>
              <a:rPr lang="en-GB" dirty="0"/>
              <a:t>in crisis </a:t>
            </a:r>
            <a:r>
              <a:rPr lang="en-GB" dirty="0" smtClean="0"/>
              <a:t>are attracted </a:t>
            </a:r>
            <a:r>
              <a:rPr lang="en-GB" dirty="0"/>
              <a:t>to meditation</a:t>
            </a:r>
          </a:p>
          <a:p>
            <a:r>
              <a:rPr lang="en-GB" dirty="0"/>
              <a:t>People without healthy self with good boundaries and good relationships (particularly personality disorder such as borderline, </a:t>
            </a:r>
            <a:r>
              <a:rPr lang="en-GB" dirty="0" err="1" smtClean="0"/>
              <a:t>narcissim</a:t>
            </a:r>
            <a:r>
              <a:rPr lang="en-GB" dirty="0" smtClean="0"/>
              <a:t>) </a:t>
            </a:r>
            <a:br>
              <a:rPr lang="en-GB" dirty="0" smtClean="0"/>
            </a:br>
            <a:r>
              <a:rPr lang="en-GB" dirty="0" smtClean="0"/>
              <a:t>→ </a:t>
            </a:r>
            <a:r>
              <a:rPr lang="en-GB" dirty="0"/>
              <a:t>misinterpretations, </a:t>
            </a:r>
            <a:r>
              <a:rPr lang="en-GB" dirty="0" smtClean="0"/>
              <a:t>DPDR, risk </a:t>
            </a:r>
            <a:r>
              <a:rPr lang="en-GB" dirty="0"/>
              <a:t>of exploitation… </a:t>
            </a:r>
            <a:endParaRPr lang="en-GB" dirty="0" smtClean="0"/>
          </a:p>
          <a:p>
            <a:r>
              <a:rPr lang="en-GB" dirty="0" smtClean="0"/>
              <a:t>Perfectionists/ overachievers with lack of self-compassion: pushing &amp; striving</a:t>
            </a:r>
          </a:p>
          <a:p>
            <a:pPr lvl="0"/>
            <a:r>
              <a:rPr lang="en-GB" dirty="0" smtClean="0"/>
              <a:t>Persons </a:t>
            </a:r>
            <a:r>
              <a:rPr lang="en-GB" dirty="0"/>
              <a:t>with psychiatric or psychological problems </a:t>
            </a:r>
            <a:r>
              <a:rPr lang="en-GB" dirty="0" smtClean="0"/>
              <a:t>(might need more support)</a:t>
            </a:r>
          </a:p>
          <a:p>
            <a:pPr lvl="1"/>
            <a:r>
              <a:rPr lang="en-GB" dirty="0" smtClean="0"/>
              <a:t>Addiction</a:t>
            </a:r>
            <a:r>
              <a:rPr lang="en-GB" dirty="0"/>
              <a:t>: avoid getting addicted to pleasant </a:t>
            </a:r>
            <a:r>
              <a:rPr lang="en-GB" dirty="0" smtClean="0"/>
              <a:t>bodily/mental </a:t>
            </a:r>
            <a:r>
              <a:rPr lang="en-GB" dirty="0"/>
              <a:t>states </a:t>
            </a:r>
            <a:endParaRPr lang="en-GB" dirty="0" smtClean="0"/>
          </a:p>
          <a:p>
            <a:pPr lvl="1"/>
            <a:r>
              <a:rPr lang="en-GB" dirty="0" smtClean="0"/>
              <a:t>Severely </a:t>
            </a:r>
            <a:r>
              <a:rPr lang="en-GB" dirty="0"/>
              <a:t>traumatized: practice mindfulness first with mindful therapist (</a:t>
            </a:r>
            <a:r>
              <a:rPr lang="en-GB" dirty="0" err="1"/>
              <a:t>Treleaven</a:t>
            </a:r>
            <a:r>
              <a:rPr lang="en-GB" dirty="0"/>
              <a:t> 2018)</a:t>
            </a:r>
          </a:p>
          <a:p>
            <a:pPr lvl="1"/>
            <a:r>
              <a:rPr lang="en-GB" dirty="0"/>
              <a:t>previous psychotic episodes </a:t>
            </a:r>
            <a:r>
              <a:rPr lang="en-GB" dirty="0" smtClean="0"/>
              <a:t>(Shonin et al. 2014)</a:t>
            </a:r>
            <a:endParaRPr lang="en-GB" dirty="0"/>
          </a:p>
          <a:p>
            <a:pPr lvl="1"/>
            <a:r>
              <a:rPr lang="en-GB" dirty="0"/>
              <a:t>Depressed/suicidal: research differs whether suitable for those currently depressed. Can lead to increased suicidality (</a:t>
            </a:r>
            <a:r>
              <a:rPr lang="en-GB" dirty="0" err="1"/>
              <a:t>Kuyken</a:t>
            </a:r>
            <a:r>
              <a:rPr lang="en-GB" dirty="0"/>
              <a:t>, Crane, &amp; Williams, 2012) and to higher awareness of low mood </a:t>
            </a:r>
            <a:r>
              <a:rPr lang="en-GB" dirty="0" smtClean="0"/>
              <a:t>(</a:t>
            </a:r>
            <a:r>
              <a:rPr lang="en-GB" dirty="0" err="1" smtClean="0"/>
              <a:t>Dobkin</a:t>
            </a:r>
            <a:r>
              <a:rPr lang="en-GB" dirty="0" smtClean="0"/>
              <a:t> et al 2012)</a:t>
            </a:r>
            <a:endParaRPr lang="en-GB" dirty="0"/>
          </a:p>
          <a:p>
            <a:pPr lvl="1"/>
            <a:r>
              <a:rPr lang="en-GB" dirty="0"/>
              <a:t>Anxiety: can </a:t>
            </a:r>
            <a:r>
              <a:rPr lang="en-GB" dirty="0" smtClean="0"/>
              <a:t>increase (Strauss et al 2014)</a:t>
            </a:r>
            <a:endParaRPr lang="en-GB" dirty="0"/>
          </a:p>
          <a:p>
            <a:pPr lvl="1"/>
            <a:r>
              <a:rPr lang="en-GB" dirty="0" smtClean="0"/>
              <a:t>previous </a:t>
            </a:r>
            <a:r>
              <a:rPr lang="en-GB" dirty="0"/>
              <a:t>drug </a:t>
            </a:r>
            <a:r>
              <a:rPr lang="en-GB" dirty="0" smtClean="0"/>
              <a:t>experiences</a:t>
            </a:r>
          </a:p>
          <a:p>
            <a:pPr marL="0" indent="0">
              <a:buNone/>
            </a:pPr>
            <a:r>
              <a:rPr lang="en-GB" dirty="0" smtClean="0"/>
              <a:t>→ Preconditions, attitude</a:t>
            </a:r>
            <a:r>
              <a:rPr lang="en-GB" dirty="0"/>
              <a:t>, method </a:t>
            </a:r>
            <a:r>
              <a:rPr lang="en-GB" dirty="0" smtClean="0"/>
              <a:t>&amp; intensity are factors why meditation sometimes breaks </a:t>
            </a:r>
            <a:r>
              <a:rPr lang="en-GB" dirty="0"/>
              <a:t>into or break through resistance, defences, preconceptions, etc. prematurely or more forcefully than people are able to handle. 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0715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Staying connected and grounded (physically, socially and mentally)</a:t>
            </a:r>
          </a:p>
          <a:p>
            <a:r>
              <a:rPr lang="en-GB" dirty="0"/>
              <a:t>Awareness/mindfulness vs avoidance </a:t>
            </a:r>
          </a:p>
          <a:p>
            <a:r>
              <a:rPr lang="en-GB" dirty="0"/>
              <a:t>Self-compassion</a:t>
            </a:r>
          </a:p>
          <a:p>
            <a:r>
              <a:rPr lang="en-GB" dirty="0"/>
              <a:t>Ethics</a:t>
            </a:r>
          </a:p>
          <a:p>
            <a:r>
              <a:rPr lang="en-GB" dirty="0"/>
              <a:t>Discernment, insight or wisdom </a:t>
            </a:r>
          </a:p>
          <a:p>
            <a:r>
              <a:rPr lang="en-GB" dirty="0"/>
              <a:t>submitting to and trusting vs resisting (in process/ God/ kundalini…)</a:t>
            </a:r>
          </a:p>
          <a:p>
            <a:r>
              <a:rPr lang="en-GB" dirty="0"/>
              <a:t>system to help interpret unusual experiences </a:t>
            </a:r>
          </a:p>
          <a:p>
            <a:r>
              <a:rPr lang="en-GB" dirty="0"/>
              <a:t>Good teachers, supporting network (help to stabilize through appropriate methods, breaks and “antidotes”)</a:t>
            </a:r>
          </a:p>
          <a:p>
            <a:r>
              <a:rPr lang="en-GB" dirty="0"/>
              <a:t>Sometimes medical or psychological </a:t>
            </a:r>
            <a:r>
              <a:rPr lang="en-GB" dirty="0" smtClean="0"/>
              <a:t>treatment</a:t>
            </a:r>
          </a:p>
        </p:txBody>
      </p:sp>
    </p:spTree>
    <p:extLst>
      <p:ext uri="{BB962C8B-B14F-4D97-AF65-F5344CB8AC3E}">
        <p14:creationId xmlns:p14="http://schemas.microsoft.com/office/powerpoint/2010/main" val="33977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 with trauma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5585600" cy="4351338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GB" dirty="0" smtClean="0"/>
              <a:t>3 </a:t>
            </a:r>
            <a:r>
              <a:rPr lang="en-GB" dirty="0"/>
              <a:t>stages of recovery 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en-GB" dirty="0"/>
              <a:t>Safety and stabilisation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en-GB" dirty="0"/>
              <a:t>Processing traumatic memories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en-GB" dirty="0"/>
              <a:t>Consolidation, integration and reconnection—resolution and </a:t>
            </a:r>
            <a:r>
              <a:rPr lang="en-GB" dirty="0" smtClean="0"/>
              <a:t>recovery</a:t>
            </a:r>
            <a:endParaRPr lang="en-GB" dirty="0"/>
          </a:p>
          <a:p>
            <a:r>
              <a:rPr lang="en-GB" dirty="0"/>
              <a:t>Window of tolerance </a:t>
            </a:r>
            <a:r>
              <a:rPr lang="en-GB" dirty="0" smtClean="0"/>
              <a:t>(Dan Siegel)</a:t>
            </a:r>
          </a:p>
          <a:p>
            <a:r>
              <a:rPr lang="en-GB" smtClean="0"/>
              <a:t>Trauma-sensitive mindfulness</a:t>
            </a:r>
          </a:p>
          <a:p>
            <a:pPr lvl="1"/>
            <a:r>
              <a:rPr lang="en-GB" smtClean="0"/>
              <a:t>Screening (e.g., Dobkin 2012)</a:t>
            </a:r>
            <a:endParaRPr lang="en-GB" smtClean="0">
              <a:solidFill>
                <a:srgbClr val="FF0000"/>
              </a:solidFill>
            </a:endParaRPr>
          </a:p>
          <a:p>
            <a:pPr lvl="1"/>
            <a:r>
              <a:rPr lang="en-GB" smtClean="0"/>
              <a:t>Preparing the meditator</a:t>
            </a:r>
          </a:p>
          <a:p>
            <a:pPr lvl="1"/>
            <a:r>
              <a:rPr lang="en-GB" smtClean="0"/>
              <a:t>Facilitating stability and giving supports for staying grounded and out of distress (e.g. suitable anchor)</a:t>
            </a:r>
          </a:p>
          <a:p>
            <a:pPr lvl="1"/>
            <a:r>
              <a:rPr lang="en-GB" smtClean="0"/>
              <a:t>Creating collaborative relationships and creating safe environments by giving control to participants</a:t>
            </a:r>
          </a:p>
          <a:p>
            <a:pPr lvl="1"/>
            <a:r>
              <a:rPr lang="en-GB" smtClean="0"/>
              <a:t>Normalizing/ validating</a:t>
            </a:r>
          </a:p>
          <a:p>
            <a:pPr lvl="1"/>
            <a:r>
              <a:rPr lang="en-GB" smtClean="0"/>
              <a:t>Modelling and focusing on </a:t>
            </a:r>
            <a:r>
              <a:rPr lang="en-GB" b="1" smtClean="0"/>
              <a:t>compassion for self </a:t>
            </a:r>
            <a:r>
              <a:rPr lang="en-GB" smtClean="0"/>
              <a:t>and others</a:t>
            </a:r>
          </a:p>
          <a:p>
            <a:pPr lvl="1"/>
            <a:r>
              <a:rPr lang="en-GB" smtClean="0"/>
              <a:t>Referrals</a:t>
            </a:r>
          </a:p>
          <a:p>
            <a:endParaRPr lang="en-GB" dirty="0" smtClean="0"/>
          </a:p>
        </p:txBody>
      </p:sp>
      <p:sp>
        <p:nvSpPr>
          <p:cNvPr id="4" name="AutoShape 4" descr="Image result for window of tolerance dbt"/>
          <p:cNvSpPr>
            <a:spLocks noChangeAspect="1" noChangeArrowheads="1"/>
          </p:cNvSpPr>
          <p:nvPr/>
        </p:nvSpPr>
        <p:spPr bwMode="auto">
          <a:xfrm>
            <a:off x="155575" y="-144463"/>
            <a:ext cx="136099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Bevel 6"/>
          <p:cNvSpPr/>
          <p:nvPr/>
        </p:nvSpPr>
        <p:spPr>
          <a:xfrm>
            <a:off x="7293087" y="2505176"/>
            <a:ext cx="4500430" cy="21336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Window of Tolerance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000" dirty="0" smtClean="0"/>
              <a:t>Engaged, alert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000" dirty="0" smtClean="0"/>
              <a:t>accessing reason &amp; emotion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000" dirty="0" smtClean="0"/>
              <a:t>Optimal problem solving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07086" y="8998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7343225" y="119742"/>
            <a:ext cx="4500431" cy="1767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 smtClean="0"/>
              <a:t>Hyperarausal</a:t>
            </a:r>
            <a:endParaRPr lang="en-GB" sz="24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dirty="0" smtClean="0"/>
              <a:t>Can’t calm down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dirty="0" smtClean="0"/>
              <a:t>Fight or flight</a:t>
            </a:r>
            <a:endParaRPr lang="en-GB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dirty="0" smtClean="0"/>
              <a:t>Overwhelmed: Anxious, emotional distress, can’t think clearly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343226" y="5001529"/>
            <a:ext cx="4500430" cy="1767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 smtClean="0"/>
              <a:t>Hypoarausal</a:t>
            </a:r>
            <a:endParaRPr lang="en-GB" sz="24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dirty="0" smtClean="0"/>
              <a:t>Shutting down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dirty="0" smtClean="0"/>
              <a:t>No access to emotions, numb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dirty="0" smtClean="0"/>
              <a:t>Processing cannot take place</a:t>
            </a:r>
            <a:endParaRPr lang="en-GB" dirty="0"/>
          </a:p>
        </p:txBody>
      </p:sp>
      <p:sp>
        <p:nvSpPr>
          <p:cNvPr id="11" name="Up Arrow 10"/>
          <p:cNvSpPr/>
          <p:nvPr/>
        </p:nvSpPr>
        <p:spPr>
          <a:xfrm>
            <a:off x="8935635" y="4678364"/>
            <a:ext cx="410354" cy="31353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Up Arrow 15"/>
          <p:cNvSpPr/>
          <p:nvPr/>
        </p:nvSpPr>
        <p:spPr>
          <a:xfrm>
            <a:off x="9873266" y="1995708"/>
            <a:ext cx="410354" cy="470806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Up Arrow 16"/>
          <p:cNvSpPr/>
          <p:nvPr/>
        </p:nvSpPr>
        <p:spPr>
          <a:xfrm rot="10800000">
            <a:off x="9873266" y="4689453"/>
            <a:ext cx="410354" cy="313532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Up Arrow 17"/>
          <p:cNvSpPr/>
          <p:nvPr/>
        </p:nvSpPr>
        <p:spPr>
          <a:xfrm rot="10800000">
            <a:off x="8935635" y="2010221"/>
            <a:ext cx="410354" cy="456293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976148" y="1862877"/>
            <a:ext cx="1963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Stress and trauma </a:t>
            </a:r>
          </a:p>
          <a:p>
            <a:r>
              <a:rPr lang="en-GB" dirty="0" smtClean="0"/>
              <a:t>decreases window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0314953" y="1872850"/>
            <a:ext cx="1869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Therapeutic work</a:t>
            </a:r>
          </a:p>
          <a:p>
            <a:r>
              <a:rPr lang="en-GB" dirty="0" smtClean="0"/>
              <a:t>Increases window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996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Left in the dark: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Psychosis &amp; spiritual emergency</a:t>
            </a:r>
          </a:p>
          <a:p>
            <a:r>
              <a:rPr lang="en-GB" dirty="0"/>
              <a:t>Abuse and exploitation related to meditation</a:t>
            </a:r>
          </a:p>
          <a:p>
            <a:r>
              <a:rPr lang="en-GB" dirty="0" smtClean="0"/>
              <a:t>Teachers </a:t>
            </a:r>
          </a:p>
          <a:p>
            <a:r>
              <a:rPr lang="en-GB" dirty="0" smtClean="0"/>
              <a:t>Qigong </a:t>
            </a:r>
            <a:r>
              <a:rPr lang="en-GB" dirty="0"/>
              <a:t>and kundalini</a:t>
            </a:r>
          </a:p>
          <a:p>
            <a:r>
              <a:rPr lang="en-GB" dirty="0" smtClean="0"/>
              <a:t>Spiritual forces and beings like demons</a:t>
            </a:r>
            <a:endParaRPr lang="en-GB" dirty="0"/>
          </a:p>
          <a:p>
            <a:r>
              <a:rPr lang="en-GB" dirty="0" smtClean="0"/>
              <a:t>Comparison with other practices that can have similar effects (walking, art, the dark side of therapy, drugs)</a:t>
            </a:r>
          </a:p>
          <a:p>
            <a:pPr lvl="0"/>
            <a:r>
              <a:rPr lang="de-DE" dirty="0"/>
              <a:t>Imagined </a:t>
            </a:r>
            <a:r>
              <a:rPr lang="de-DE" dirty="0" smtClean="0"/>
              <a:t>trauma</a:t>
            </a:r>
          </a:p>
          <a:p>
            <a:pPr lvl="0"/>
            <a:r>
              <a:rPr lang="de-DE" dirty="0" smtClean="0"/>
              <a:t>Stealth Buddhism</a:t>
            </a:r>
            <a:endParaRPr lang="en-GB" dirty="0"/>
          </a:p>
          <a:p>
            <a:r>
              <a:rPr lang="en-GB" dirty="0" smtClean="0"/>
              <a:t>And more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01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4087" y="2551112"/>
            <a:ext cx="10515600" cy="1325563"/>
          </a:xfrm>
        </p:spPr>
        <p:txBody>
          <a:bodyPr/>
          <a:lstStyle/>
          <a:p>
            <a:r>
              <a:rPr lang="en-GB" dirty="0" smtClean="0"/>
              <a:t>Embracing the Darkness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75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Roundtable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32338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/>
              <a:t>Dr Andrew Watson</a:t>
            </a:r>
            <a:r>
              <a:rPr lang="en-GB" dirty="0"/>
              <a:t> </a:t>
            </a:r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(Associate </a:t>
            </a: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Medical Director for Psychiatry in </a:t>
            </a:r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Lothian; Snr </a:t>
            </a: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Clinical Lecturer in Psychiatry at </a:t>
            </a:r>
            <a:r>
              <a:rPr lang="en-GB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Uni</a:t>
            </a: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of </a:t>
            </a:r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Edinburgh)</a:t>
            </a:r>
            <a:r>
              <a:rPr lang="en-GB" dirty="0"/>
              <a:t> </a:t>
            </a:r>
            <a:endParaRPr lang="en-GB" dirty="0" smtClean="0"/>
          </a:p>
          <a:p>
            <a:r>
              <a:rPr lang="en-GB" b="1" dirty="0" smtClean="0"/>
              <a:t>Dr </a:t>
            </a:r>
            <a:r>
              <a:rPr lang="en-GB" b="1" dirty="0"/>
              <a:t>M</a:t>
            </a:r>
            <a:r>
              <a:rPr lang="en-GB" dirty="0"/>
              <a:t>a</a:t>
            </a:r>
            <a:r>
              <a:rPr lang="en-GB" b="1" dirty="0"/>
              <a:t>rk Miller</a:t>
            </a:r>
            <a:r>
              <a:rPr lang="en-GB" dirty="0"/>
              <a:t> </a:t>
            </a:r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(Philosopher </a:t>
            </a: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of </a:t>
            </a:r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cognition) </a:t>
            </a: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 </a:t>
            </a:r>
          </a:p>
          <a:p>
            <a:r>
              <a:rPr lang="en-GB" b="1" dirty="0"/>
              <a:t>Richard H </a:t>
            </a:r>
            <a:r>
              <a:rPr lang="en-GB" b="1" dirty="0" err="1"/>
              <a:t>H</a:t>
            </a:r>
            <a:r>
              <a:rPr lang="en-GB" b="1" dirty="0"/>
              <a:t> Johnston</a:t>
            </a:r>
            <a:r>
              <a:rPr lang="en-GB" dirty="0"/>
              <a:t> </a:t>
            </a: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(Director of Christian Mindfulness) </a:t>
            </a:r>
          </a:p>
          <a:p>
            <a:r>
              <a:rPr lang="en-GB" b="1" dirty="0" smtClean="0"/>
              <a:t>Dr </a:t>
            </a:r>
            <a:r>
              <a:rPr lang="en-GB" b="1" dirty="0"/>
              <a:t>Audrey Millar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Consultant Clinical Psychologist) </a:t>
            </a:r>
          </a:p>
          <a:p>
            <a:r>
              <a:rPr lang="en-GB" b="1" dirty="0" smtClean="0"/>
              <a:t>Isaac </a:t>
            </a:r>
            <a:r>
              <a:rPr lang="en-GB" b="1" dirty="0" err="1"/>
              <a:t>Portilla</a:t>
            </a:r>
            <a:r>
              <a:rPr lang="en-GB" dirty="0"/>
              <a:t> </a:t>
            </a:r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</a:t>
            </a: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R</a:t>
            </a:r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esearcher </a:t>
            </a: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on the phenomenology of mystical experience, teacher of meditation)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  <a:p>
            <a:r>
              <a:rPr lang="en-GB" b="1" dirty="0" smtClean="0"/>
              <a:t>Isabell Clarke </a:t>
            </a:r>
            <a:r>
              <a:rPr lang="en-GB" dirty="0" smtClean="0"/>
              <a:t>(</a:t>
            </a: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Consultant Clinical Psychologist &amp; Spiritual Crisis Network Director)</a:t>
            </a:r>
          </a:p>
          <a:p>
            <a:r>
              <a:rPr lang="en-GB" b="1" dirty="0" smtClean="0"/>
              <a:t>Dr </a:t>
            </a:r>
            <a:r>
              <a:rPr lang="en-GB" b="1" dirty="0" err="1" smtClean="0"/>
              <a:t>Liane</a:t>
            </a:r>
            <a:r>
              <a:rPr lang="en-GB" b="1" dirty="0" smtClean="0"/>
              <a:t> Hofmann </a:t>
            </a:r>
            <a:r>
              <a:rPr lang="en-GB" dirty="0" smtClean="0"/>
              <a:t>(</a:t>
            </a:r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Psychologist</a:t>
            </a: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researcher on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spiritual and religious dimension into clinical psychotherapeutic practice</a:t>
            </a: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)</a:t>
            </a:r>
          </a:p>
          <a:p>
            <a:r>
              <a:rPr lang="en-GB" b="1" dirty="0" smtClean="0"/>
              <a:t>Dr Christine Kupfer </a:t>
            </a:r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(Medical </a:t>
            </a: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anthropologist, researcher on The Dark Side of Meditation)</a:t>
            </a:r>
          </a:p>
        </p:txBody>
      </p:sp>
    </p:spTree>
    <p:extLst>
      <p:ext uri="{BB962C8B-B14F-4D97-AF65-F5344CB8AC3E}">
        <p14:creationId xmlns:p14="http://schemas.microsoft.com/office/powerpoint/2010/main" val="158908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meditation?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53028"/>
            <a:ext cx="10515600" cy="505097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7000" dirty="0" smtClean="0"/>
              <a:t>a wide “variety </a:t>
            </a:r>
            <a:r>
              <a:rPr lang="en-GB" sz="7000" dirty="0"/>
              <a:t>of practices that are intended to cultivate a particular state or quality of mind or body through the regulation or modulation of cognitive, affective, and perceptual faculties.” </a:t>
            </a:r>
            <a:r>
              <a:rPr lang="en-GB" sz="7000" dirty="0" smtClean="0"/>
              <a:t>(www.oxfordbibliographies.com)</a:t>
            </a:r>
            <a:endParaRPr lang="en-GB" sz="7000" dirty="0"/>
          </a:p>
          <a:p>
            <a:pPr marL="0" indent="0">
              <a:buNone/>
            </a:pPr>
            <a:endParaRPr lang="en-GB" sz="4500" dirty="0"/>
          </a:p>
          <a:p>
            <a:r>
              <a:rPr lang="en-GB" sz="5100" dirty="0" smtClean="0"/>
              <a:t>Goals/ orientation/ context</a:t>
            </a:r>
          </a:p>
          <a:p>
            <a:r>
              <a:rPr lang="en-GB" sz="5100" dirty="0" smtClean="0"/>
              <a:t>objects of meditation </a:t>
            </a:r>
          </a:p>
          <a:p>
            <a:r>
              <a:rPr lang="en-GB" sz="5100" dirty="0" smtClean="0"/>
              <a:t>types of attention; cognitive processes</a:t>
            </a:r>
          </a:p>
          <a:p>
            <a:r>
              <a:rPr lang="en-GB" sz="5100" dirty="0" smtClean="0"/>
              <a:t>roles </a:t>
            </a:r>
            <a:r>
              <a:rPr lang="en-GB" sz="5100" dirty="0"/>
              <a:t>of body </a:t>
            </a:r>
          </a:p>
          <a:p>
            <a:r>
              <a:rPr lang="en-GB" sz="5100" dirty="0"/>
              <a:t>Deliberate work with </a:t>
            </a:r>
            <a:r>
              <a:rPr lang="en-GB" sz="5100" dirty="0" smtClean="0"/>
              <a:t>energy? </a:t>
            </a:r>
          </a:p>
          <a:p>
            <a:r>
              <a:rPr lang="en-GB" sz="5100" dirty="0" smtClean="0"/>
              <a:t>Focus on God?</a:t>
            </a:r>
          </a:p>
          <a:p>
            <a:endParaRPr lang="en-GB" sz="5100" dirty="0"/>
          </a:p>
          <a:p>
            <a:r>
              <a:rPr lang="en-GB" sz="6000" dirty="0" smtClean="0"/>
              <a:t>Even semantic </a:t>
            </a:r>
            <a:r>
              <a:rPr lang="en-GB" sz="6000" dirty="0"/>
              <a:t>ambiguity in the meaning of “mindfulness</a:t>
            </a:r>
            <a:r>
              <a:rPr lang="en-GB" sz="6000" dirty="0" smtClean="0"/>
              <a:t>” –&gt; implications on research on effects of meditation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24537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 descr="Image result for the mindful revolu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5" y="265109"/>
            <a:ext cx="4747858" cy="6333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856" y="5378942"/>
            <a:ext cx="6099544" cy="12199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858" y="365124"/>
            <a:ext cx="6115906" cy="1325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7857" y="2156990"/>
            <a:ext cx="6115908" cy="9537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7856" y="3627796"/>
            <a:ext cx="6099542" cy="126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28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824" y="365125"/>
            <a:ext cx="10467976" cy="839561"/>
          </a:xfrm>
        </p:spPr>
        <p:txBody>
          <a:bodyPr/>
          <a:lstStyle/>
          <a:p>
            <a:r>
              <a:rPr lang="en-GB" dirty="0" smtClean="0"/>
              <a:t>Panacea mindfulness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5824" y="1465943"/>
            <a:ext cx="11015664" cy="5103998"/>
          </a:xfrm>
        </p:spPr>
        <p:txBody>
          <a:bodyPr>
            <a:normAutofit/>
          </a:bodyPr>
          <a:lstStyle/>
          <a:p>
            <a:r>
              <a:rPr lang="en-GB" sz="3200" dirty="0" err="1" smtClean="0"/>
              <a:t>McMindfulness</a:t>
            </a:r>
            <a:r>
              <a:rPr lang="en-GB" sz="3200" dirty="0" smtClean="0"/>
              <a:t> (Purser 2013)</a:t>
            </a:r>
          </a:p>
          <a:p>
            <a:pPr lvl="1"/>
            <a:r>
              <a:rPr lang="en-GB" sz="2800" dirty="0"/>
              <a:t>Commercialization of </a:t>
            </a:r>
            <a:r>
              <a:rPr lang="en-GB" sz="2800" dirty="0" smtClean="0"/>
              <a:t>mindfulness</a:t>
            </a:r>
            <a:endParaRPr lang="en-GB" sz="2800" dirty="0"/>
          </a:p>
          <a:p>
            <a:pPr lvl="1"/>
            <a:r>
              <a:rPr lang="en-GB" sz="2800" dirty="0" smtClean="0"/>
              <a:t>MF as technique </a:t>
            </a:r>
            <a:r>
              <a:rPr lang="en-GB" sz="2800" dirty="0"/>
              <a:t>for any desired </a:t>
            </a:r>
            <a:r>
              <a:rPr lang="en-GB" sz="2800" dirty="0" smtClean="0"/>
              <a:t>goal</a:t>
            </a:r>
          </a:p>
          <a:p>
            <a:pPr lvl="1"/>
            <a:r>
              <a:rPr lang="en-GB" sz="2800" dirty="0"/>
              <a:t>Western project of perfecting the self, neoliberalism (MF as technology of the self)</a:t>
            </a:r>
          </a:p>
          <a:p>
            <a:pPr lvl="1"/>
            <a:r>
              <a:rPr lang="en-GB" sz="2800" dirty="0"/>
              <a:t>Goal: increased productivity and compliance? Preserving status quo</a:t>
            </a:r>
            <a:r>
              <a:rPr lang="en-GB" sz="2800" dirty="0" smtClean="0"/>
              <a:t>? </a:t>
            </a:r>
          </a:p>
          <a:p>
            <a:pPr lvl="1"/>
            <a:r>
              <a:rPr lang="en-GB" sz="2800" dirty="0" smtClean="0"/>
              <a:t>Antidote</a:t>
            </a:r>
            <a:r>
              <a:rPr lang="en-GB" sz="2800" dirty="0"/>
              <a:t>: Compassion, discernment </a:t>
            </a:r>
            <a:r>
              <a:rPr lang="en-GB" sz="2800" dirty="0" smtClean="0"/>
              <a:t>&amp; ethics (vs “mindful sniper”)</a:t>
            </a:r>
            <a:endParaRPr lang="en-GB" sz="2800" dirty="0"/>
          </a:p>
          <a:p>
            <a:r>
              <a:rPr lang="en-GB" sz="3200" dirty="0"/>
              <a:t>Mindfulness instead of therapy</a:t>
            </a:r>
          </a:p>
          <a:p>
            <a:pPr lvl="1"/>
            <a:r>
              <a:rPr lang="en-GB" sz="2800" dirty="0"/>
              <a:t>Cheaper</a:t>
            </a:r>
          </a:p>
          <a:p>
            <a:pPr lvl="1"/>
            <a:r>
              <a:rPr lang="en-GB" sz="2800" dirty="0"/>
              <a:t>No side-effects?</a:t>
            </a:r>
          </a:p>
          <a:p>
            <a:pPr lvl="1"/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66801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Research: Adverse effects of meditation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4249"/>
            <a:ext cx="10515600" cy="4613275"/>
          </a:xfrm>
        </p:spPr>
        <p:txBody>
          <a:bodyPr>
            <a:normAutofit/>
          </a:bodyPr>
          <a:lstStyle/>
          <a:p>
            <a:r>
              <a:rPr lang="en-GB" dirty="0" smtClean="0"/>
              <a:t>Few studies on adverse effects (“replication crisis”)</a:t>
            </a:r>
            <a:br>
              <a:rPr lang="en-GB" dirty="0" smtClean="0"/>
            </a:br>
            <a:r>
              <a:rPr lang="en-GB" sz="2400" dirty="0" smtClean="0"/>
              <a:t>(</a:t>
            </a:r>
            <a:r>
              <a:rPr lang="en-GB" sz="2400" dirty="0" err="1"/>
              <a:t>Kornfield</a:t>
            </a:r>
            <a:r>
              <a:rPr lang="en-GB" sz="2400" dirty="0"/>
              <a:t> </a:t>
            </a:r>
            <a:r>
              <a:rPr lang="en-GB" sz="2400" dirty="0" smtClean="0"/>
              <a:t>1979; </a:t>
            </a:r>
            <a:r>
              <a:rPr lang="en-GB" sz="2400" dirty="0"/>
              <a:t>Lomas et al. </a:t>
            </a:r>
            <a:r>
              <a:rPr lang="en-GB" sz="2400" dirty="0" smtClean="0"/>
              <a:t>2014; </a:t>
            </a:r>
            <a:r>
              <a:rPr lang="en-GB" sz="2400" dirty="0"/>
              <a:t>Shapiro </a:t>
            </a:r>
            <a:r>
              <a:rPr lang="en-GB" sz="2400" dirty="0" smtClean="0"/>
              <a:t>1992; </a:t>
            </a:r>
            <a:r>
              <a:rPr lang="en-GB" sz="2400" dirty="0" err="1"/>
              <a:t>VanderKooi</a:t>
            </a:r>
            <a:r>
              <a:rPr lang="en-GB" sz="2400" dirty="0"/>
              <a:t> </a:t>
            </a:r>
            <a:r>
              <a:rPr lang="en-GB" sz="2400" dirty="0" smtClean="0"/>
              <a:t>1997, Britton et al)</a:t>
            </a:r>
          </a:p>
          <a:p>
            <a:r>
              <a:rPr lang="en-GB" dirty="0" smtClean="0"/>
              <a:t>E.g. meditation-induced </a:t>
            </a:r>
            <a:r>
              <a:rPr lang="en-GB" dirty="0"/>
              <a:t>psychosis, </a:t>
            </a:r>
            <a:r>
              <a:rPr lang="en-GB" dirty="0" err="1" smtClean="0"/>
              <a:t>retraumatization</a:t>
            </a:r>
            <a:r>
              <a:rPr lang="en-GB" dirty="0" smtClean="0"/>
              <a:t>, </a:t>
            </a:r>
            <a:r>
              <a:rPr lang="en-GB" dirty="0"/>
              <a:t>depersonalization, strong negative emotions, involuntary movements, anomalous somatic sensations, </a:t>
            </a:r>
            <a:r>
              <a:rPr lang="en-GB" dirty="0" smtClean="0"/>
              <a:t>out-of-body experiences, </a:t>
            </a:r>
            <a:r>
              <a:rPr lang="en-GB" dirty="0"/>
              <a:t>mania</a:t>
            </a:r>
            <a:r>
              <a:rPr lang="en-GB" dirty="0" smtClean="0"/>
              <a:t>, changes in sense of self and reality of world, executive </a:t>
            </a:r>
            <a:r>
              <a:rPr lang="en-GB" dirty="0"/>
              <a:t>memory </a:t>
            </a:r>
            <a:r>
              <a:rPr lang="en-GB" dirty="0" smtClean="0"/>
              <a:t>impairments, </a:t>
            </a:r>
            <a:r>
              <a:rPr lang="en-GB" dirty="0" err="1" smtClean="0"/>
              <a:t>asociality</a:t>
            </a:r>
            <a:r>
              <a:rPr lang="en-GB" dirty="0"/>
              <a:t>, panic </a:t>
            </a:r>
            <a:r>
              <a:rPr lang="en-GB" dirty="0" smtClean="0"/>
              <a:t>attacks, impaired </a:t>
            </a:r>
            <a:r>
              <a:rPr lang="en-GB" dirty="0"/>
              <a:t>reality testing, </a:t>
            </a:r>
            <a:r>
              <a:rPr lang="en-GB" dirty="0" smtClean="0"/>
              <a:t>seizures, pain</a:t>
            </a:r>
          </a:p>
          <a:p>
            <a:r>
              <a:rPr lang="en-GB" dirty="0" smtClean="0"/>
              <a:t>Some acknowledgement by psychiatry (e.g. DSM-category of Religious and Spiritual Problems; Qi-gong psychotic reaction)</a:t>
            </a:r>
            <a:endParaRPr lang="en-GB" dirty="0"/>
          </a:p>
          <a:p>
            <a:endParaRPr lang="en-GB" dirty="0"/>
          </a:p>
          <a:p>
            <a:endParaRPr lang="en-GB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26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9922"/>
          </a:xfrm>
        </p:spPr>
        <p:txBody>
          <a:bodyPr/>
          <a:lstStyle/>
          <a:p>
            <a:r>
              <a:rPr lang="en-GB" dirty="0" smtClean="0"/>
              <a:t>Meditation-related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9166"/>
            <a:ext cx="10515600" cy="4687797"/>
          </a:xfrm>
        </p:spPr>
        <p:txBody>
          <a:bodyPr>
            <a:normAutofit/>
          </a:bodyPr>
          <a:lstStyle/>
          <a:p>
            <a:r>
              <a:rPr lang="en-GB" b="1" dirty="0"/>
              <a:t>Affective</a:t>
            </a:r>
            <a:r>
              <a:rPr lang="en-GB" dirty="0"/>
              <a:t>: fear/anxiety, Re-experiencing of </a:t>
            </a:r>
            <a:r>
              <a:rPr lang="en-GB" dirty="0" smtClean="0"/>
              <a:t>traumatic memories/affect, depression/grief, positive affect…</a:t>
            </a:r>
          </a:p>
          <a:p>
            <a:r>
              <a:rPr lang="en-GB" b="1" dirty="0" smtClean="0"/>
              <a:t>Cognitive</a:t>
            </a:r>
            <a:r>
              <a:rPr lang="en-GB" dirty="0"/>
              <a:t>: </a:t>
            </a:r>
            <a:r>
              <a:rPr lang="en-GB" dirty="0" smtClean="0"/>
              <a:t>delusional</a:t>
            </a:r>
            <a:r>
              <a:rPr lang="en-GB" dirty="0"/>
              <a:t>, </a:t>
            </a:r>
            <a:r>
              <a:rPr lang="en-GB" dirty="0" smtClean="0"/>
              <a:t>irrational</a:t>
            </a:r>
            <a:r>
              <a:rPr lang="en-GB" dirty="0"/>
              <a:t>, or </a:t>
            </a:r>
            <a:r>
              <a:rPr lang="en-GB" dirty="0" smtClean="0"/>
              <a:t>paranormal beliefs… </a:t>
            </a:r>
          </a:p>
          <a:p>
            <a:pPr marL="228600" lvl="1">
              <a:spcBef>
                <a:spcPts val="1000"/>
              </a:spcBef>
            </a:pPr>
            <a:r>
              <a:rPr lang="en-GB" sz="2900" b="1" dirty="0" smtClean="0"/>
              <a:t>Social</a:t>
            </a:r>
            <a:r>
              <a:rPr lang="en-GB" dirty="0"/>
              <a:t>: </a:t>
            </a:r>
            <a:r>
              <a:rPr lang="en-GB" sz="2900" dirty="0"/>
              <a:t>social and/or occupational impairment; transition difficulties after retreat</a:t>
            </a:r>
            <a:r>
              <a:rPr lang="en-GB" sz="2900" dirty="0" smtClean="0"/>
              <a:t>…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b="1" dirty="0" smtClean="0"/>
              <a:t>Perceptual</a:t>
            </a:r>
            <a:r>
              <a:rPr lang="en-GB" dirty="0"/>
              <a:t>: </a:t>
            </a:r>
            <a:r>
              <a:rPr lang="en-GB" dirty="0" smtClean="0"/>
              <a:t>visual </a:t>
            </a:r>
            <a:r>
              <a:rPr lang="en-GB" dirty="0"/>
              <a:t>lights; </a:t>
            </a:r>
            <a:r>
              <a:rPr lang="en-GB" dirty="0" smtClean="0"/>
              <a:t>hallucinations/visions…</a:t>
            </a:r>
          </a:p>
          <a:p>
            <a:r>
              <a:rPr lang="en-GB" b="1" dirty="0" smtClean="0"/>
              <a:t>Sense </a:t>
            </a:r>
            <a:r>
              <a:rPr lang="en-GB" b="1" dirty="0"/>
              <a:t>of self</a:t>
            </a:r>
            <a:r>
              <a:rPr lang="en-GB" dirty="0"/>
              <a:t>: change in boundaries self/other or </a:t>
            </a:r>
            <a:r>
              <a:rPr lang="en-GB" dirty="0" smtClean="0"/>
              <a:t>self/world…</a:t>
            </a:r>
          </a:p>
          <a:p>
            <a:r>
              <a:rPr lang="en-GB" b="1" dirty="0" smtClean="0"/>
              <a:t>Conative</a:t>
            </a:r>
            <a:r>
              <a:rPr lang="en-GB" dirty="0"/>
              <a:t>: </a:t>
            </a:r>
            <a:r>
              <a:rPr lang="en-GB" dirty="0" smtClean="0"/>
              <a:t>change </a:t>
            </a:r>
            <a:r>
              <a:rPr lang="en-GB" dirty="0"/>
              <a:t>in </a:t>
            </a:r>
            <a:r>
              <a:rPr lang="en-GB" dirty="0" smtClean="0"/>
              <a:t>effort/striving; </a:t>
            </a:r>
            <a:r>
              <a:rPr lang="en-GB" dirty="0"/>
              <a:t>change in </a:t>
            </a:r>
            <a:r>
              <a:rPr lang="en-GB" dirty="0" smtClean="0"/>
              <a:t>goal…</a:t>
            </a:r>
          </a:p>
          <a:p>
            <a:r>
              <a:rPr lang="en-GB" b="1" dirty="0" smtClean="0"/>
              <a:t>Somatic</a:t>
            </a:r>
            <a:r>
              <a:rPr lang="en-GB" dirty="0"/>
              <a:t>: somatic </a:t>
            </a:r>
            <a:r>
              <a:rPr lang="en-GB" dirty="0" smtClean="0"/>
              <a:t>energy; </a:t>
            </a:r>
            <a:r>
              <a:rPr lang="en-GB" dirty="0"/>
              <a:t>sleep </a:t>
            </a:r>
            <a:r>
              <a:rPr lang="en-GB" dirty="0" smtClean="0"/>
              <a:t>changes; pain…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29275" y="6400801"/>
            <a:ext cx="689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/>
              <a:t>Lindahl</a:t>
            </a:r>
            <a:r>
              <a:rPr lang="en-GB" sz="1600" dirty="0" smtClean="0"/>
              <a:t>, Britton </a:t>
            </a:r>
            <a:r>
              <a:rPr lang="en-GB" sz="1600" dirty="0"/>
              <a:t>et al. (2017). The Varieties of Contemplative Experience. </a:t>
            </a:r>
          </a:p>
        </p:txBody>
      </p:sp>
    </p:spTree>
    <p:extLst>
      <p:ext uri="{BB962C8B-B14F-4D97-AF65-F5344CB8AC3E}">
        <p14:creationId xmlns:p14="http://schemas.microsoft.com/office/powerpoint/2010/main" val="358231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Spiritual vs medical explanatory </a:t>
            </a:r>
            <a:r>
              <a:rPr lang="en-GB" dirty="0" smtClean="0"/>
              <a:t>model</a:t>
            </a:r>
            <a:br>
              <a:rPr lang="en-GB" dirty="0" smtClean="0"/>
            </a:br>
            <a:r>
              <a:rPr lang="en-GB" dirty="0" smtClean="0"/>
              <a:t>Path vs adverse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901371"/>
            <a:ext cx="10233800" cy="4275592"/>
          </a:xfrm>
        </p:spPr>
        <p:txBody>
          <a:bodyPr>
            <a:normAutofit/>
          </a:bodyPr>
          <a:lstStyle/>
          <a:p>
            <a:r>
              <a:rPr lang="en-GB" sz="3200" dirty="0"/>
              <a:t>Different interpretative frameworks: </a:t>
            </a:r>
            <a:endParaRPr lang="en-GB" sz="3200" dirty="0" smtClean="0"/>
          </a:p>
          <a:p>
            <a:pPr lvl="1"/>
            <a:r>
              <a:rPr lang="en-GB" sz="2800" dirty="0" smtClean="0"/>
              <a:t>adverse </a:t>
            </a:r>
            <a:r>
              <a:rPr lang="en-GB" sz="2800" dirty="0"/>
              <a:t>effect/ psychopathology vs religious/spiritual/mystical </a:t>
            </a:r>
            <a:r>
              <a:rPr lang="en-GB" sz="2800" dirty="0" smtClean="0"/>
              <a:t>experience</a:t>
            </a:r>
          </a:p>
          <a:p>
            <a:pPr lvl="1"/>
            <a:r>
              <a:rPr lang="en-GB" sz="2800" dirty="0" smtClean="0"/>
              <a:t>Who </a:t>
            </a:r>
            <a:r>
              <a:rPr lang="en-GB" sz="2800" dirty="0"/>
              <a:t>decides/imposes?</a:t>
            </a:r>
          </a:p>
          <a:p>
            <a:r>
              <a:rPr lang="en-GB" sz="3200" dirty="0" smtClean="0"/>
              <a:t>Difficulties are interpreted as necessary </a:t>
            </a:r>
            <a:r>
              <a:rPr lang="en-GB" sz="3200" i="1" dirty="0"/>
              <a:t>stage of </a:t>
            </a:r>
            <a:r>
              <a:rPr lang="en-GB" sz="3200" i="1" dirty="0" smtClean="0"/>
              <a:t>practice</a:t>
            </a:r>
            <a:r>
              <a:rPr lang="en-GB" sz="3200" dirty="0"/>
              <a:t> </a:t>
            </a:r>
            <a:r>
              <a:rPr lang="en-GB" sz="3200" dirty="0" smtClean="0"/>
              <a:t>(need to be integrated to resolve)</a:t>
            </a:r>
          </a:p>
        </p:txBody>
      </p:sp>
    </p:spTree>
    <p:extLst>
      <p:ext uri="{BB962C8B-B14F-4D97-AF65-F5344CB8AC3E}">
        <p14:creationId xmlns:p14="http://schemas.microsoft.com/office/powerpoint/2010/main" val="188576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2" y="342901"/>
            <a:ext cx="10567987" cy="1347788"/>
          </a:xfrm>
        </p:spPr>
        <p:txBody>
          <a:bodyPr>
            <a:noAutofit/>
          </a:bodyPr>
          <a:lstStyle/>
          <a:p>
            <a:r>
              <a:rPr lang="en-GB" sz="4400" dirty="0" smtClean="0"/>
              <a:t>Traditional frameworks: predicted </a:t>
            </a:r>
            <a:r>
              <a:rPr lang="en-GB" sz="4400" dirty="0"/>
              <a:t>difficulties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457" y="1582056"/>
            <a:ext cx="10381343" cy="5021943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Most spiritual and religious texts say difficulties on path are expected (e.g</a:t>
            </a:r>
            <a:r>
              <a:rPr lang="en-GB" dirty="0" smtClean="0"/>
              <a:t>., </a:t>
            </a:r>
            <a:r>
              <a:rPr lang="en-GB" dirty="0"/>
              <a:t>Buddhist stages-of-the-path </a:t>
            </a:r>
            <a:r>
              <a:rPr lang="en-GB" dirty="0" smtClean="0"/>
              <a:t>literature; autobiographical reports of Dark </a:t>
            </a:r>
            <a:r>
              <a:rPr lang="en-GB" dirty="0"/>
              <a:t>Night of the </a:t>
            </a:r>
            <a:r>
              <a:rPr lang="en-GB" dirty="0" smtClean="0"/>
              <a:t>Soul and kundalini awakenings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Lost </a:t>
            </a:r>
            <a:r>
              <a:rPr lang="en-GB" dirty="0"/>
              <a:t>in translation in secular mindfulness (</a:t>
            </a:r>
            <a:r>
              <a:rPr lang="en-GB" dirty="0" err="1"/>
              <a:t>Compson</a:t>
            </a:r>
            <a:r>
              <a:rPr lang="en-GB" dirty="0" smtClean="0"/>
              <a:t>)?</a:t>
            </a:r>
          </a:p>
          <a:p>
            <a:r>
              <a:rPr lang="en-GB" i="1" dirty="0" err="1" smtClean="0"/>
              <a:t>makyō</a:t>
            </a:r>
            <a:r>
              <a:rPr lang="en-GB" i="1" dirty="0" smtClean="0"/>
              <a:t> </a:t>
            </a:r>
            <a:r>
              <a:rPr lang="en-GB" dirty="0" smtClean="0"/>
              <a:t>(Zen), </a:t>
            </a:r>
            <a:r>
              <a:rPr lang="en-GB" i="1" dirty="0" err="1" smtClean="0"/>
              <a:t>nyams</a:t>
            </a:r>
            <a:r>
              <a:rPr lang="en-GB" i="1" dirty="0" smtClean="0"/>
              <a:t> (</a:t>
            </a:r>
            <a:r>
              <a:rPr lang="en-GB" dirty="0" smtClean="0"/>
              <a:t>Tibetan Buddhism): meditation experiences vs realizations, warnings about </a:t>
            </a:r>
            <a:r>
              <a:rPr lang="en-GB" i="1" dirty="0" err="1" smtClean="0"/>
              <a:t>vipassanā-upakkilesā</a:t>
            </a:r>
            <a:r>
              <a:rPr lang="en-GB" i="1" dirty="0" smtClean="0"/>
              <a:t> </a:t>
            </a:r>
            <a:r>
              <a:rPr lang="en-GB" dirty="0" smtClean="0"/>
              <a:t>(“corruptions of insight”) that lead to false sense of spiritual progress that might result in misguided thinking and conduct</a:t>
            </a:r>
          </a:p>
          <a:p>
            <a:r>
              <a:rPr lang="en-GB" dirty="0" smtClean="0"/>
              <a:t>“</a:t>
            </a:r>
            <a:r>
              <a:rPr lang="en-GB" dirty="0"/>
              <a:t>Zen sickness”</a:t>
            </a:r>
          </a:p>
          <a:p>
            <a:r>
              <a:rPr lang="en-GB" dirty="0"/>
              <a:t>Tibetan medicine: </a:t>
            </a:r>
            <a:r>
              <a:rPr lang="en-GB" dirty="0" err="1" smtClean="0"/>
              <a:t>overmeditation</a:t>
            </a:r>
            <a:r>
              <a:rPr lang="en-GB" dirty="0" smtClean="0"/>
              <a:t> or mental health problems like trauma </a:t>
            </a:r>
            <a:br>
              <a:rPr lang="en-GB" dirty="0" smtClean="0"/>
            </a:br>
            <a:r>
              <a:rPr lang="en-GB" dirty="0" smtClean="0"/>
              <a:t>→ </a:t>
            </a:r>
            <a:r>
              <a:rPr lang="en-GB" dirty="0"/>
              <a:t>“</a:t>
            </a:r>
            <a:r>
              <a:rPr lang="en-GB" dirty="0" err="1"/>
              <a:t>srog-rLung</a:t>
            </a:r>
            <a:r>
              <a:rPr lang="en-GB" dirty="0"/>
              <a:t>” (problem of the wind) –&gt; stop meditating</a:t>
            </a:r>
          </a:p>
          <a:p>
            <a:r>
              <a:rPr lang="en-GB" dirty="0" smtClean="0"/>
              <a:t>Paths that choose darkness</a:t>
            </a:r>
            <a:endParaRPr lang="en-GB" dirty="0"/>
          </a:p>
          <a:p>
            <a:r>
              <a:rPr lang="en-GB" dirty="0"/>
              <a:t>Processes of development: energies in subtle body; inner fire</a:t>
            </a:r>
          </a:p>
          <a:p>
            <a:pPr lvl="0"/>
            <a:r>
              <a:rPr lang="en-GB" dirty="0" smtClean="0"/>
              <a:t>Demons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638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44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Spiritual bypassing &amp; misinterpretations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219200"/>
            <a:ext cx="10233800" cy="5500914"/>
          </a:xfrm>
        </p:spPr>
        <p:txBody>
          <a:bodyPr>
            <a:noAutofit/>
          </a:bodyPr>
          <a:lstStyle/>
          <a:p>
            <a:r>
              <a:rPr lang="en-GB" sz="2600" dirty="0" smtClean="0"/>
              <a:t>Meditation as escape, to </a:t>
            </a:r>
            <a:r>
              <a:rPr lang="en-GB" sz="2600" dirty="0"/>
              <a:t>“feel good</a:t>
            </a:r>
            <a:r>
              <a:rPr lang="en-GB" sz="2600" dirty="0" smtClean="0"/>
              <a:t>” and avoid darkness</a:t>
            </a:r>
          </a:p>
          <a:p>
            <a:r>
              <a:rPr lang="en-GB" sz="2600" dirty="0" smtClean="0"/>
              <a:t>“</a:t>
            </a:r>
            <a:r>
              <a:rPr lang="en-GB" sz="2600" dirty="0"/>
              <a:t>spiritual bypassing” (</a:t>
            </a:r>
            <a:r>
              <a:rPr lang="en-GB" sz="2600" dirty="0" err="1"/>
              <a:t>Welwood</a:t>
            </a:r>
            <a:r>
              <a:rPr lang="en-GB" sz="2600" dirty="0"/>
              <a:t>): "tendency to use spiritual ideas and practices to sidestep or avoid facing unresolved emotional issues, psychological wounds, and unfinished developmental tasks". </a:t>
            </a:r>
          </a:p>
          <a:p>
            <a:r>
              <a:rPr lang="en-GB" sz="2600" dirty="0" smtClean="0"/>
              <a:t>Misinterpretations</a:t>
            </a:r>
            <a:endParaRPr lang="en-GB" sz="2600" dirty="0"/>
          </a:p>
          <a:p>
            <a:pPr lvl="1"/>
            <a:r>
              <a:rPr lang="en-GB" sz="2000" dirty="0" smtClean="0"/>
              <a:t>Spiritual path = </a:t>
            </a:r>
            <a:r>
              <a:rPr lang="en-GB" sz="2000" dirty="0"/>
              <a:t>turning away from </a:t>
            </a:r>
            <a:r>
              <a:rPr lang="en-GB" sz="2000" dirty="0" smtClean="0"/>
              <a:t>darkness and “negative” emotions? → vs get </a:t>
            </a:r>
            <a:r>
              <a:rPr lang="en-GB" sz="2000" dirty="0"/>
              <a:t>intimate </a:t>
            </a:r>
            <a:r>
              <a:rPr lang="en-GB" sz="2000" dirty="0" smtClean="0"/>
              <a:t>with &amp; integrate </a:t>
            </a:r>
            <a:r>
              <a:rPr lang="en-GB" sz="2000" dirty="0"/>
              <a:t>darkness (shadow work)</a:t>
            </a:r>
          </a:p>
          <a:p>
            <a:pPr lvl="1"/>
            <a:r>
              <a:rPr lang="en-GB" sz="2000" dirty="0" smtClean="0"/>
              <a:t>Transcendence = ascension →  vs. grounding &amp; connection</a:t>
            </a:r>
          </a:p>
          <a:p>
            <a:pPr lvl="1"/>
            <a:r>
              <a:rPr lang="en-GB" sz="2000" dirty="0" smtClean="0"/>
              <a:t>Experiences of emptiness, bliss etc. as proof of spiritual advancement (pseudo-nirvana) → experiences are temporary; obstacle</a:t>
            </a:r>
          </a:p>
          <a:p>
            <a:pPr lvl="1"/>
            <a:r>
              <a:rPr lang="en-GB" sz="2000" i="1" dirty="0" smtClean="0"/>
              <a:t>Freedom </a:t>
            </a:r>
            <a:r>
              <a:rPr lang="en-GB" sz="2000" i="1" dirty="0"/>
              <a:t>from self (</a:t>
            </a:r>
            <a:r>
              <a:rPr lang="en-GB" sz="2000" i="1" dirty="0" err="1"/>
              <a:t>e.g</a:t>
            </a:r>
            <a:r>
              <a:rPr lang="en-GB" sz="2000" i="1" dirty="0"/>
              <a:t>, </a:t>
            </a:r>
            <a:r>
              <a:rPr lang="en-GB" sz="2000" i="1" dirty="0" err="1"/>
              <a:t>anatta</a:t>
            </a:r>
            <a:r>
              <a:rPr lang="en-GB" sz="2000" dirty="0"/>
              <a:t>, no-self): risk for depersonalization; risk for rationalizing fragile sense of self: </a:t>
            </a:r>
            <a:r>
              <a:rPr lang="en-GB" sz="2000" b="1" dirty="0" smtClean="0"/>
              <a:t>“</a:t>
            </a:r>
            <a:r>
              <a:rPr lang="en-GB" sz="2000" b="1" dirty="0"/>
              <a:t>You have to be somebody before you can be nobody” (</a:t>
            </a:r>
            <a:r>
              <a:rPr lang="en-GB" sz="2000" b="1" dirty="0" err="1" smtClean="0"/>
              <a:t>Engler</a:t>
            </a:r>
            <a:r>
              <a:rPr lang="en-GB" sz="2000" b="1" dirty="0" smtClean="0"/>
              <a:t>)</a:t>
            </a:r>
          </a:p>
          <a:p>
            <a:pPr lvl="1"/>
            <a:r>
              <a:rPr lang="en-GB" sz="2000" dirty="0" smtClean="0"/>
              <a:t>non-attachment → risk </a:t>
            </a:r>
            <a:r>
              <a:rPr lang="en-GB" sz="2000" dirty="0"/>
              <a:t>for rationalizing inability to build stable </a:t>
            </a:r>
            <a:r>
              <a:rPr lang="en-GB" sz="2000" dirty="0" smtClean="0"/>
              <a:t>relationships </a:t>
            </a:r>
          </a:p>
          <a:p>
            <a:pPr lvl="1"/>
            <a:r>
              <a:rPr lang="en-GB" sz="2000" dirty="0" smtClean="0"/>
              <a:t>Compassion, love, being </a:t>
            </a:r>
            <a:r>
              <a:rPr lang="en-GB" sz="2000" dirty="0"/>
              <a:t>open =</a:t>
            </a:r>
            <a:r>
              <a:rPr lang="en-GB" sz="2000" dirty="0" smtClean="0"/>
              <a:t> </a:t>
            </a:r>
            <a:r>
              <a:rPr lang="en-GB" sz="2000" dirty="0"/>
              <a:t>weak </a:t>
            </a:r>
            <a:r>
              <a:rPr lang="en-GB" sz="2000" dirty="0" smtClean="0"/>
              <a:t>boundaries, excessive tolerance → vulnerability</a:t>
            </a:r>
          </a:p>
        </p:txBody>
      </p:sp>
    </p:spTree>
    <p:extLst>
      <p:ext uri="{BB962C8B-B14F-4D97-AF65-F5344CB8AC3E}">
        <p14:creationId xmlns:p14="http://schemas.microsoft.com/office/powerpoint/2010/main" val="85862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34851</TotalTime>
  <Words>933</Words>
  <Application>Microsoft Office PowerPoint</Application>
  <PresentationFormat>Widescreen</PresentationFormat>
  <Paragraphs>167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Corbel</vt:lpstr>
      <vt:lpstr>Depth</vt:lpstr>
      <vt:lpstr>The Dark Side of Meditation</vt:lpstr>
      <vt:lpstr>What is meditation?</vt:lpstr>
      <vt:lpstr>PowerPoint Presentation</vt:lpstr>
      <vt:lpstr>Panacea mindfulness </vt:lpstr>
      <vt:lpstr>Research: Adverse effects of meditation</vt:lpstr>
      <vt:lpstr>Meditation-related changes</vt:lpstr>
      <vt:lpstr>Spiritual vs medical explanatory model Path vs adverse effects</vt:lpstr>
      <vt:lpstr>Traditional frameworks: predicted difficulties</vt:lpstr>
      <vt:lpstr>Spiritual bypassing &amp; misinterpretations</vt:lpstr>
      <vt:lpstr>Decontextualization</vt:lpstr>
      <vt:lpstr>Contra-indicated methods?</vt:lpstr>
      <vt:lpstr>People at risk</vt:lpstr>
      <vt:lpstr>Remedies</vt:lpstr>
      <vt:lpstr>Working with trauma</vt:lpstr>
      <vt:lpstr>Left in the dark:</vt:lpstr>
      <vt:lpstr>Embracing the Darkness</vt:lpstr>
      <vt:lpstr>Roundtable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Kupfer</dc:creator>
  <cp:lastModifiedBy>Christine Kupfer</cp:lastModifiedBy>
  <cp:revision>194</cp:revision>
  <cp:lastPrinted>2020-02-28T23:11:22Z</cp:lastPrinted>
  <dcterms:created xsi:type="dcterms:W3CDTF">2020-02-07T10:35:53Z</dcterms:created>
  <dcterms:modified xsi:type="dcterms:W3CDTF">2020-03-03T20:17:25Z</dcterms:modified>
</cp:coreProperties>
</file>